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38" r:id="rId2"/>
    <p:sldId id="292" r:id="rId3"/>
    <p:sldId id="439" r:id="rId4"/>
    <p:sldId id="440" r:id="rId5"/>
    <p:sldId id="441" r:id="rId6"/>
    <p:sldId id="442" r:id="rId7"/>
    <p:sldId id="443" r:id="rId8"/>
    <p:sldId id="293" r:id="rId9"/>
    <p:sldId id="294" r:id="rId10"/>
    <p:sldId id="437" r:id="rId11"/>
    <p:sldId id="258" r:id="rId12"/>
    <p:sldId id="259" r:id="rId13"/>
    <p:sldId id="296" r:id="rId14"/>
    <p:sldId id="263" r:id="rId15"/>
    <p:sldId id="264" r:id="rId16"/>
    <p:sldId id="266" r:id="rId17"/>
    <p:sldId id="260" r:id="rId18"/>
    <p:sldId id="261" r:id="rId19"/>
    <p:sldId id="257" r:id="rId20"/>
    <p:sldId id="262" r:id="rId21"/>
    <p:sldId id="295" r:id="rId22"/>
    <p:sldId id="273" r:id="rId23"/>
    <p:sldId id="267" r:id="rId24"/>
    <p:sldId id="297" r:id="rId25"/>
    <p:sldId id="268" r:id="rId26"/>
    <p:sldId id="269" r:id="rId27"/>
    <p:sldId id="298" r:id="rId28"/>
    <p:sldId id="300" r:id="rId29"/>
    <p:sldId id="271" r:id="rId30"/>
    <p:sldId id="272" r:id="rId31"/>
    <p:sldId id="429" r:id="rId32"/>
    <p:sldId id="299" r:id="rId33"/>
    <p:sldId id="274" r:id="rId34"/>
    <p:sldId id="301" r:id="rId35"/>
    <p:sldId id="303" r:id="rId36"/>
    <p:sldId id="302" r:id="rId37"/>
    <p:sldId id="304" r:id="rId38"/>
    <p:sldId id="305" r:id="rId39"/>
    <p:sldId id="306" r:id="rId40"/>
    <p:sldId id="307" r:id="rId41"/>
    <p:sldId id="309" r:id="rId42"/>
    <p:sldId id="308" r:id="rId43"/>
    <p:sldId id="275" r:id="rId44"/>
    <p:sldId id="310" r:id="rId45"/>
    <p:sldId id="279" r:id="rId46"/>
    <p:sldId id="311" r:id="rId47"/>
    <p:sldId id="276" r:id="rId48"/>
    <p:sldId id="277" r:id="rId49"/>
    <p:sldId id="278"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33" r:id="rId66"/>
    <p:sldId id="334" r:id="rId67"/>
    <p:sldId id="335" r:id="rId68"/>
    <p:sldId id="336" r:id="rId69"/>
    <p:sldId id="337" r:id="rId70"/>
    <p:sldId id="280" r:id="rId71"/>
    <p:sldId id="338" r:id="rId72"/>
    <p:sldId id="340" r:id="rId73"/>
    <p:sldId id="341" r:id="rId74"/>
    <p:sldId id="342" r:id="rId75"/>
    <p:sldId id="343" r:id="rId76"/>
    <p:sldId id="344" r:id="rId77"/>
    <p:sldId id="345" r:id="rId78"/>
    <p:sldId id="346" r:id="rId79"/>
    <p:sldId id="347" r:id="rId80"/>
    <p:sldId id="348" r:id="rId81"/>
    <p:sldId id="349" r:id="rId82"/>
    <p:sldId id="350" r:id="rId83"/>
    <p:sldId id="339" r:id="rId84"/>
    <p:sldId id="351" r:id="rId85"/>
    <p:sldId id="352" r:id="rId86"/>
    <p:sldId id="355" r:id="rId87"/>
    <p:sldId id="356" r:id="rId88"/>
    <p:sldId id="354" r:id="rId89"/>
    <p:sldId id="357" r:id="rId90"/>
    <p:sldId id="358" r:id="rId91"/>
    <p:sldId id="359" r:id="rId92"/>
    <p:sldId id="360" r:id="rId93"/>
    <p:sldId id="361" r:id="rId94"/>
    <p:sldId id="362" r:id="rId95"/>
    <p:sldId id="436" r:id="rId96"/>
    <p:sldId id="363" r:id="rId97"/>
    <p:sldId id="364" r:id="rId98"/>
    <p:sldId id="365" r:id="rId99"/>
    <p:sldId id="366" r:id="rId100"/>
    <p:sldId id="367" r:id="rId101"/>
    <p:sldId id="353" r:id="rId102"/>
    <p:sldId id="369" r:id="rId103"/>
    <p:sldId id="368" r:id="rId104"/>
    <p:sldId id="374" r:id="rId105"/>
    <p:sldId id="370" r:id="rId106"/>
    <p:sldId id="372" r:id="rId107"/>
    <p:sldId id="373" r:id="rId108"/>
    <p:sldId id="375" r:id="rId109"/>
    <p:sldId id="378" r:id="rId110"/>
    <p:sldId id="379" r:id="rId111"/>
    <p:sldId id="380" r:id="rId112"/>
    <p:sldId id="381" r:id="rId113"/>
    <p:sldId id="382" r:id="rId114"/>
    <p:sldId id="376" r:id="rId115"/>
    <p:sldId id="371" r:id="rId116"/>
    <p:sldId id="384" r:id="rId117"/>
    <p:sldId id="385" r:id="rId118"/>
    <p:sldId id="386" r:id="rId119"/>
    <p:sldId id="387" r:id="rId120"/>
    <p:sldId id="377" r:id="rId121"/>
    <p:sldId id="388" r:id="rId122"/>
    <p:sldId id="390" r:id="rId123"/>
    <p:sldId id="391" r:id="rId124"/>
    <p:sldId id="392" r:id="rId125"/>
    <p:sldId id="393" r:id="rId126"/>
    <p:sldId id="394" r:id="rId127"/>
    <p:sldId id="396" r:id="rId128"/>
    <p:sldId id="395" r:id="rId129"/>
    <p:sldId id="389" r:id="rId130"/>
    <p:sldId id="397" r:id="rId131"/>
    <p:sldId id="399" r:id="rId132"/>
    <p:sldId id="400" r:id="rId133"/>
    <p:sldId id="401" r:id="rId134"/>
    <p:sldId id="398" r:id="rId135"/>
    <p:sldId id="281" r:id="rId136"/>
    <p:sldId id="282" r:id="rId137"/>
    <p:sldId id="283" r:id="rId138"/>
    <p:sldId id="284" r:id="rId139"/>
    <p:sldId id="402" r:id="rId140"/>
    <p:sldId id="285" r:id="rId141"/>
    <p:sldId id="404" r:id="rId142"/>
    <p:sldId id="405" r:id="rId143"/>
    <p:sldId id="406" r:id="rId144"/>
    <p:sldId id="407" r:id="rId145"/>
    <p:sldId id="430" r:id="rId146"/>
    <p:sldId id="431" r:id="rId147"/>
    <p:sldId id="432" r:id="rId148"/>
    <p:sldId id="433" r:id="rId149"/>
    <p:sldId id="434" r:id="rId150"/>
    <p:sldId id="435" r:id="rId151"/>
    <p:sldId id="408" r:id="rId152"/>
    <p:sldId id="409" r:id="rId153"/>
    <p:sldId id="410" r:id="rId154"/>
    <p:sldId id="411" r:id="rId155"/>
    <p:sldId id="412" r:id="rId156"/>
    <p:sldId id="413" r:id="rId157"/>
    <p:sldId id="414" r:id="rId158"/>
    <p:sldId id="415" r:id="rId159"/>
    <p:sldId id="416" r:id="rId160"/>
    <p:sldId id="417" r:id="rId161"/>
    <p:sldId id="419" r:id="rId162"/>
    <p:sldId id="420" r:id="rId163"/>
    <p:sldId id="421" r:id="rId164"/>
    <p:sldId id="422" r:id="rId165"/>
    <p:sldId id="423" r:id="rId166"/>
    <p:sldId id="424" r:id="rId167"/>
    <p:sldId id="425" r:id="rId168"/>
    <p:sldId id="426" r:id="rId169"/>
    <p:sldId id="427" r:id="rId170"/>
    <p:sldId id="428" r:id="rId171"/>
    <p:sldId id="403" r:id="rId172"/>
    <p:sldId id="286" r:id="rId173"/>
    <p:sldId id="287" r:id="rId174"/>
    <p:sldId id="288" r:id="rId175"/>
    <p:sldId id="289" r:id="rId176"/>
    <p:sldId id="290" r:id="rId177"/>
    <p:sldId id="291"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2" autoAdjust="0"/>
    <p:restoredTop sz="94660"/>
  </p:normalViewPr>
  <p:slideViewPr>
    <p:cSldViewPr snapToGrid="0">
      <p:cViewPr varScale="1">
        <p:scale>
          <a:sx n="74" d="100"/>
          <a:sy n="74" d="100"/>
        </p:scale>
        <p:origin x="5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145209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95080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1624161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1214916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D9C40-9706-4E28-BF22-38533E5A10F7}"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49127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9D9C40-9706-4E28-BF22-38533E5A10F7}"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2994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9D9C40-9706-4E28-BF22-38533E5A10F7}" type="datetimeFigureOut">
              <a:rPr lang="en-US" smtClean="0"/>
              <a:t>4/11/2023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400760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9D9C40-9706-4E28-BF22-38533E5A10F7}" type="datetimeFigureOut">
              <a:rPr lang="en-US" smtClean="0"/>
              <a:t>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94131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9D9C40-9706-4E28-BF22-38533E5A10F7}" type="datetimeFigureOut">
              <a:rPr lang="en-US" smtClean="0"/>
              <a:t>4/11/2023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65561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D9C40-9706-4E28-BF22-38533E5A10F7}"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2562582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D9C40-9706-4E28-BF22-38533E5A10F7}"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745628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D9C40-9706-4E28-BF22-38533E5A10F7}" type="datetimeFigureOut">
              <a:rPr lang="en-US" smtClean="0"/>
              <a:t>4/11/2023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EE72C5-4A8D-4A6E-A294-D80F90594176}" type="slidenum">
              <a:rPr lang="en-US" smtClean="0"/>
              <a:t>‹#›</a:t>
            </a:fld>
            <a:endParaRPr lang="en-US"/>
          </a:p>
        </p:txBody>
      </p:sp>
    </p:spTree>
    <p:extLst>
      <p:ext uri="{BB962C8B-B14F-4D97-AF65-F5344CB8AC3E}">
        <p14:creationId xmlns:p14="http://schemas.microsoft.com/office/powerpoint/2010/main" val="1232858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github.com/MarczakIO/azure4everyone-samples/blob/master/azure-load-balancer-introduction/environment-create.sh"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learn.microsoft.com/en-us/azure/vpn-gateway/vpn-gateway-certificates-point-to-sit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storageaccount.windows.net/%3ccontainer%3e/dis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ocs.microsoft.com/en-us/azure/active-directory/fundamentals/active-directory-whati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study.com/academy/lesson/mysql-commands-list-examples.html" TargetMode="External"/><Relationship Id="rId2" Type="http://schemas.openxmlformats.org/officeDocument/2006/relationships/hyperlink" Target="https://dev.mysql.com/get/Downloads/MySQLGUITools/mysql-workbench-community-8.0.29-winx64.msi"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github.com/MarczakIO/azure4everyone-samples/tree/master/azure-data-factory-introduction"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15155"/>
          </a:xfrm>
        </p:spPr>
        <p:txBody>
          <a:bodyPr>
            <a:normAutofit fontScale="90000"/>
          </a:bodyPr>
          <a:lstStyle/>
          <a:p>
            <a:pPr algn="ctr"/>
            <a:r>
              <a:rPr lang="en-US" b="1" dirty="0" smtClean="0">
                <a:solidFill>
                  <a:schemeClr val="accent2">
                    <a:lumMod val="75000"/>
                  </a:schemeClr>
                </a:solidFill>
              </a:rPr>
              <a:t>Introduction</a:t>
            </a:r>
            <a:endParaRPr lang="en-US" b="1" dirty="0">
              <a:solidFill>
                <a:schemeClr val="accent2">
                  <a:lumMod val="75000"/>
                </a:schemeClr>
              </a:solidFill>
            </a:endParaRPr>
          </a:p>
        </p:txBody>
      </p:sp>
      <p:sp>
        <p:nvSpPr>
          <p:cNvPr id="3" name="Content Placeholder 2"/>
          <p:cNvSpPr>
            <a:spLocks noGrp="1"/>
          </p:cNvSpPr>
          <p:nvPr>
            <p:ph idx="1"/>
          </p:nvPr>
        </p:nvSpPr>
        <p:spPr>
          <a:xfrm>
            <a:off x="257577" y="605307"/>
            <a:ext cx="11934423" cy="6078828"/>
          </a:xfrm>
        </p:spPr>
        <p:txBody>
          <a:bodyPr>
            <a:normAutofit lnSpcReduction="10000"/>
          </a:bodyPr>
          <a:lstStyle/>
          <a:p>
            <a:pPr marL="342900" indent="-342900">
              <a:buAutoNum type="arabicParenR"/>
            </a:pPr>
            <a:r>
              <a:rPr lang="en-US" sz="1700" dirty="0" smtClean="0"/>
              <a:t>What is </a:t>
            </a:r>
            <a:r>
              <a:rPr lang="en-US" sz="1700" dirty="0" err="1" smtClean="0"/>
              <a:t>Devops</a:t>
            </a:r>
            <a:endParaRPr lang="en-US" sz="1700" dirty="0" smtClean="0"/>
          </a:p>
          <a:p>
            <a:pPr marL="342900" indent="-342900">
              <a:buAutoNum type="arabicParenR"/>
            </a:pPr>
            <a:r>
              <a:rPr lang="en-US" sz="1700" dirty="0" err="1" smtClean="0"/>
              <a:t>DevOps</a:t>
            </a:r>
            <a:r>
              <a:rPr lang="en-US" sz="1700" dirty="0" smtClean="0"/>
              <a:t> Models</a:t>
            </a:r>
          </a:p>
          <a:p>
            <a:pPr lvl="1"/>
            <a:r>
              <a:rPr lang="en-US" sz="1300" dirty="0" err="1" smtClean="0"/>
              <a:t>WaterFall</a:t>
            </a:r>
            <a:r>
              <a:rPr lang="en-US" sz="1300" dirty="0" smtClean="0"/>
              <a:t> model</a:t>
            </a:r>
          </a:p>
          <a:p>
            <a:pPr lvl="1"/>
            <a:r>
              <a:rPr lang="en-US" sz="1300" dirty="0" err="1" smtClean="0"/>
              <a:t>DevOps</a:t>
            </a:r>
            <a:r>
              <a:rPr lang="en-US" sz="1300" dirty="0" smtClean="0"/>
              <a:t> Model</a:t>
            </a:r>
          </a:p>
          <a:p>
            <a:pPr lvl="1"/>
            <a:r>
              <a:rPr lang="en-US" sz="1300" dirty="0" err="1" smtClean="0"/>
              <a:t>DevSecOps</a:t>
            </a:r>
            <a:r>
              <a:rPr lang="en-US" sz="1300" dirty="0" smtClean="0"/>
              <a:t> Model</a:t>
            </a:r>
          </a:p>
          <a:p>
            <a:pPr marL="342900" indent="-342900">
              <a:buAutoNum type="arabicParenR"/>
            </a:pPr>
            <a:r>
              <a:rPr lang="en-US" sz="1700" dirty="0" smtClean="0"/>
              <a:t>What is Cloud</a:t>
            </a:r>
          </a:p>
          <a:p>
            <a:pPr marL="342900" indent="-342900">
              <a:buAutoNum type="arabicParenR"/>
            </a:pPr>
            <a:r>
              <a:rPr lang="en-US" sz="1700" dirty="0" smtClean="0"/>
              <a:t>Evaluation of infrastructure till cloud</a:t>
            </a:r>
          </a:p>
          <a:p>
            <a:pPr lvl="1"/>
            <a:r>
              <a:rPr lang="en-US" sz="1300" dirty="0" smtClean="0"/>
              <a:t>Physical Servicer</a:t>
            </a:r>
          </a:p>
          <a:p>
            <a:pPr lvl="1"/>
            <a:r>
              <a:rPr lang="en-US" sz="1300" dirty="0" smtClean="0"/>
              <a:t>Hyper V</a:t>
            </a:r>
          </a:p>
          <a:p>
            <a:pPr lvl="1"/>
            <a:r>
              <a:rPr lang="en-US" sz="1300" dirty="0" smtClean="0"/>
              <a:t>Cloud</a:t>
            </a:r>
          </a:p>
          <a:p>
            <a:pPr marL="342900" indent="-342900">
              <a:buAutoNum type="arabicParenR"/>
            </a:pPr>
            <a:r>
              <a:rPr lang="en-US" sz="1700" dirty="0" smtClean="0"/>
              <a:t>What is azure </a:t>
            </a:r>
            <a:r>
              <a:rPr lang="en-US" sz="1700" dirty="0" err="1" smtClean="0"/>
              <a:t>DevOps</a:t>
            </a:r>
            <a:endParaRPr lang="en-US" sz="1700" dirty="0" smtClean="0"/>
          </a:p>
          <a:p>
            <a:pPr marL="342900" indent="-342900">
              <a:buAutoNum type="arabicParenR"/>
            </a:pPr>
            <a:r>
              <a:rPr lang="en-US" sz="1700" dirty="0" smtClean="0"/>
              <a:t>Roles of </a:t>
            </a:r>
            <a:r>
              <a:rPr lang="en-US" sz="1700" dirty="0" err="1" smtClean="0"/>
              <a:t>DevOps</a:t>
            </a:r>
            <a:r>
              <a:rPr lang="en-US" sz="1700" dirty="0" smtClean="0"/>
              <a:t> Engineer</a:t>
            </a:r>
          </a:p>
          <a:p>
            <a:pPr lvl="1"/>
            <a:r>
              <a:rPr lang="en-US" sz="1300" dirty="0" smtClean="0"/>
              <a:t>Infra Structure Creation/Support</a:t>
            </a:r>
          </a:p>
          <a:p>
            <a:pPr lvl="1"/>
            <a:r>
              <a:rPr lang="en-US" sz="1300" dirty="0" smtClean="0"/>
              <a:t>Resolving operational Issues</a:t>
            </a:r>
          </a:p>
          <a:p>
            <a:pPr lvl="1"/>
            <a:r>
              <a:rPr lang="en-US" sz="1300" dirty="0" smtClean="0"/>
              <a:t>Network related issues</a:t>
            </a:r>
          </a:p>
          <a:p>
            <a:pPr lvl="1"/>
            <a:r>
              <a:rPr lang="en-US" sz="1300" dirty="0" smtClean="0"/>
              <a:t>ITIL</a:t>
            </a:r>
          </a:p>
          <a:p>
            <a:pPr lvl="1"/>
            <a:r>
              <a:rPr lang="en-US" sz="1300" dirty="0" smtClean="0"/>
              <a:t>Automation</a:t>
            </a:r>
          </a:p>
          <a:p>
            <a:pPr lvl="1"/>
            <a:r>
              <a:rPr lang="en-US" sz="1300" dirty="0" smtClean="0"/>
              <a:t>Linux Support</a:t>
            </a:r>
          </a:p>
          <a:p>
            <a:pPr lvl="1"/>
            <a:r>
              <a:rPr lang="en-US" sz="1300" dirty="0" smtClean="0"/>
              <a:t>Automation script writing</a:t>
            </a:r>
          </a:p>
          <a:p>
            <a:pPr lvl="1"/>
            <a:r>
              <a:rPr lang="en-US" sz="1300" dirty="0" smtClean="0"/>
              <a:t>CI/CD</a:t>
            </a:r>
          </a:p>
          <a:p>
            <a:pPr lvl="1"/>
            <a:r>
              <a:rPr lang="en-US" sz="1300" dirty="0" smtClean="0"/>
              <a:t>Containerization</a:t>
            </a:r>
          </a:p>
          <a:p>
            <a:pPr lvl="1"/>
            <a:r>
              <a:rPr lang="en-US" sz="1300" dirty="0" smtClean="0"/>
              <a:t>Deployments.</a:t>
            </a:r>
          </a:p>
          <a:p>
            <a:pPr marL="342900" indent="-342900">
              <a:buAutoNum type="arabicParenR"/>
            </a:pPr>
            <a:r>
              <a:rPr lang="en-US" sz="1700" dirty="0" smtClean="0"/>
              <a:t>Carrier options of Azure </a:t>
            </a:r>
            <a:r>
              <a:rPr lang="en-US" sz="1700" dirty="0" err="1" smtClean="0"/>
              <a:t>DevOps</a:t>
            </a:r>
            <a:r>
              <a:rPr lang="en-US" sz="1700" dirty="0" smtClean="0"/>
              <a:t> engineer.</a:t>
            </a:r>
          </a:p>
        </p:txBody>
      </p:sp>
    </p:spTree>
    <p:extLst>
      <p:ext uri="{BB962C8B-B14F-4D97-AF65-F5344CB8AC3E}">
        <p14:creationId xmlns:p14="http://schemas.microsoft.com/office/powerpoint/2010/main" val="21912312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1993" y="437883"/>
            <a:ext cx="10720234" cy="5550793"/>
          </a:xfrm>
          <a:prstGeom prst="rect">
            <a:avLst/>
          </a:prstGeom>
        </p:spPr>
      </p:pic>
    </p:spTree>
    <p:extLst>
      <p:ext uri="{BB962C8B-B14F-4D97-AF65-F5344CB8AC3E}">
        <p14:creationId xmlns:p14="http://schemas.microsoft.com/office/powerpoint/2010/main" val="38625243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p>
          <a:p>
            <a:pPr marL="0" indent="0">
              <a:buNone/>
            </a:pPr>
            <a:r>
              <a:rPr lang="en-US" sz="1500" dirty="0" smtClean="0"/>
              <a:t>Demo: Create data bricks, and blob storage.</a:t>
            </a:r>
          </a:p>
          <a:p>
            <a:pPr>
              <a:buFont typeface="Wingdings" panose="05000000000000000000" pitchFamily="2" charset="2"/>
              <a:buChar char="à"/>
            </a:pPr>
            <a:r>
              <a:rPr lang="en-US" sz="1500" dirty="0" smtClean="0">
                <a:sym typeface="Wingdings" panose="05000000000000000000" pitchFamily="2" charset="2"/>
              </a:rPr>
              <a:t>Create cluster.</a:t>
            </a:r>
          </a:p>
          <a:p>
            <a:pPr marL="0" indent="0">
              <a:buNone/>
            </a:pPr>
            <a:r>
              <a:rPr lang="en-US" sz="1500" dirty="0" smtClean="0"/>
              <a:t>Demo-3: Notebook: --&gt; workspace </a:t>
            </a:r>
            <a:r>
              <a:rPr lang="en-US" sz="1500" dirty="0" smtClean="0">
                <a:sym typeface="Wingdings" panose="05000000000000000000" pitchFamily="2" charset="2"/>
              </a:rPr>
              <a:t> </a:t>
            </a:r>
            <a:r>
              <a:rPr lang="en-US" sz="1500" dirty="0" err="1" smtClean="0">
                <a:sym typeface="Wingdings" panose="05000000000000000000" pitchFamily="2" charset="2"/>
              </a:rPr>
              <a:t>useruser</a:t>
            </a:r>
            <a:r>
              <a:rPr lang="en-US" sz="1500" dirty="0" smtClean="0">
                <a:sym typeface="Wingdings" panose="05000000000000000000" pitchFamily="2" charset="2"/>
              </a:rPr>
              <a:t> right click then create notebook.  create.</a:t>
            </a:r>
          </a:p>
          <a:p>
            <a:pPr>
              <a:buFont typeface="Wingdings" panose="05000000000000000000" pitchFamily="2" charset="2"/>
              <a:buChar char="à"/>
            </a:pPr>
            <a:r>
              <a:rPr lang="en-US" sz="1500" dirty="0" smtClean="0">
                <a:sym typeface="Wingdings" panose="05000000000000000000" pitchFamily="2" charset="2"/>
              </a:rPr>
              <a:t>Default script</a:t>
            </a:r>
          </a:p>
          <a:p>
            <a:pPr marL="0" indent="0">
              <a:buNone/>
            </a:pPr>
            <a:r>
              <a:rPr lang="en-US" sz="1500" dirty="0" smtClean="0">
                <a:sym typeface="Wingdings" panose="05000000000000000000" pitchFamily="2" charset="2"/>
              </a:rPr>
              <a:t>Demo-4: </a:t>
            </a:r>
            <a:r>
              <a:rPr lang="en-US" sz="1500" dirty="0"/>
              <a:t>: Notebook: --&gt; workspace </a:t>
            </a:r>
            <a:r>
              <a:rPr lang="en-US" sz="1500" dirty="0">
                <a:sym typeface="Wingdings" panose="05000000000000000000" pitchFamily="2" charset="2"/>
              </a:rPr>
              <a:t> </a:t>
            </a:r>
            <a:r>
              <a:rPr lang="en-US" sz="1500" dirty="0" err="1">
                <a:sym typeface="Wingdings" panose="05000000000000000000" pitchFamily="2" charset="2"/>
              </a:rPr>
              <a:t>useruser</a:t>
            </a:r>
            <a:r>
              <a:rPr lang="en-US" sz="1500" dirty="0">
                <a:sym typeface="Wingdings" panose="05000000000000000000" pitchFamily="2" charset="2"/>
              </a:rPr>
              <a:t> right click then create notebook.  create</a:t>
            </a:r>
            <a:r>
              <a:rPr lang="en-US" sz="1500" dirty="0" smtClean="0">
                <a:sym typeface="Wingdings" panose="05000000000000000000" pitchFamily="2" charset="2"/>
              </a:rPr>
              <a:t>.</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Secret scopes: these are secure storage for your credentials and sensitive information about your application. </a:t>
            </a:r>
          </a:p>
          <a:p>
            <a:pPr marL="0" indent="0">
              <a:buNone/>
            </a:pPr>
            <a:r>
              <a:rPr lang="en-US" sz="1500" dirty="0" smtClean="0">
                <a:sym typeface="Wingdings" panose="05000000000000000000" pitchFamily="2" charset="2"/>
              </a:rPr>
              <a:t>Why we need?</a:t>
            </a:r>
          </a:p>
          <a:p>
            <a:pPr marL="0" indent="0">
              <a:buNone/>
            </a:pPr>
            <a:r>
              <a:rPr lang="en-US" sz="1500" dirty="0" smtClean="0">
                <a:sym typeface="Wingdings" panose="05000000000000000000" pitchFamily="2" charset="2"/>
              </a:rPr>
              <a:t> If we have written notebooks and keys are present in the code, then it is security issue. To avoid we need secret scopes.</a:t>
            </a:r>
            <a:endParaRPr lang="en-US" sz="1500" dirty="0">
              <a:sym typeface="Wingdings" panose="05000000000000000000" pitchFamily="2" charset="2"/>
            </a:endParaRPr>
          </a:p>
          <a:p>
            <a:pPr marL="0" indent="0">
              <a:buNone/>
            </a:pPr>
            <a:endParaRPr lang="en-US" sz="1500" dirty="0"/>
          </a:p>
        </p:txBody>
      </p:sp>
      <p:pic>
        <p:nvPicPr>
          <p:cNvPr id="2" name="Picture 1"/>
          <p:cNvPicPr>
            <a:picLocks noChangeAspect="1"/>
          </p:cNvPicPr>
          <p:nvPr/>
        </p:nvPicPr>
        <p:blipFill>
          <a:blip r:embed="rId2"/>
          <a:stretch>
            <a:fillRect/>
          </a:stretch>
        </p:blipFill>
        <p:spPr>
          <a:xfrm>
            <a:off x="931236" y="3860845"/>
            <a:ext cx="11153775" cy="2771775"/>
          </a:xfrm>
          <a:prstGeom prst="rect">
            <a:avLst/>
          </a:prstGeom>
        </p:spPr>
      </p:pic>
    </p:spTree>
    <p:extLst>
      <p:ext uri="{BB962C8B-B14F-4D97-AF65-F5344CB8AC3E}">
        <p14:creationId xmlns:p14="http://schemas.microsoft.com/office/powerpoint/2010/main" val="261757376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Databricks</a:t>
            </a:r>
            <a:r>
              <a:rPr lang="en-US" sz="1500" dirty="0" smtClean="0"/>
              <a:t>:</a:t>
            </a:r>
          </a:p>
          <a:p>
            <a:pPr marL="0" indent="0">
              <a:buNone/>
            </a:pPr>
            <a:r>
              <a:rPr lang="en-US" sz="1500" dirty="0" smtClean="0"/>
              <a:t>How it works:</a:t>
            </a:r>
          </a:p>
          <a:p>
            <a:pPr>
              <a:buFont typeface="Wingdings" panose="05000000000000000000" pitchFamily="2" charset="2"/>
              <a:buChar char="à"/>
            </a:pPr>
            <a:r>
              <a:rPr lang="en-US" sz="1500" dirty="0" smtClean="0">
                <a:sym typeface="Wingdings" panose="05000000000000000000" pitchFamily="2" charset="2"/>
              </a:rPr>
              <a:t>Basically we have secret scopes will be there on data bricks and each scope we will be have secretes. </a:t>
            </a:r>
          </a:p>
          <a:p>
            <a:pPr>
              <a:buFont typeface="Wingdings" panose="05000000000000000000" pitchFamily="2" charset="2"/>
              <a:buChar char="à"/>
            </a:pPr>
            <a:r>
              <a:rPr lang="en-US" sz="1500" dirty="0" smtClean="0">
                <a:sym typeface="Wingdings" panose="05000000000000000000" pitchFamily="2" charset="2"/>
              </a:rPr>
              <a:t>Storing the </a:t>
            </a:r>
            <a:r>
              <a:rPr lang="en-US" sz="1500" dirty="0" err="1" smtClean="0">
                <a:sym typeface="Wingdings" panose="05000000000000000000" pitchFamily="2" charset="2"/>
              </a:rPr>
              <a:t>scret</a:t>
            </a:r>
            <a:r>
              <a:rPr lang="en-US" sz="1500" dirty="0" smtClean="0">
                <a:sym typeface="Wingdings" panose="05000000000000000000" pitchFamily="2" charset="2"/>
              </a:rPr>
              <a:t> scopes and secrets will be in 2 types one will be internal database of the cluster and second is azure key vault.</a:t>
            </a:r>
          </a:p>
          <a:p>
            <a:pPr>
              <a:buFont typeface="Wingdings" panose="05000000000000000000" pitchFamily="2" charset="2"/>
              <a:buChar char="à"/>
            </a:pPr>
            <a:r>
              <a:rPr lang="en-US" sz="1500" dirty="0" smtClean="0">
                <a:sym typeface="Wingdings" panose="05000000000000000000" pitchFamily="2" charset="2"/>
              </a:rPr>
              <a:t>We can have access to each scope to users and groups for better security.</a:t>
            </a:r>
          </a:p>
          <a:p>
            <a:pPr>
              <a:buFont typeface="Wingdings" panose="05000000000000000000" pitchFamily="2" charset="2"/>
              <a:buChar char="à"/>
            </a:pPr>
            <a:r>
              <a:rPr lang="en-US" sz="1500" dirty="0" smtClean="0">
                <a:sym typeface="Wingdings" panose="05000000000000000000" pitchFamily="2" charset="2"/>
              </a:rPr>
              <a:t>We can use azure </a:t>
            </a:r>
            <a:r>
              <a:rPr lang="en-US" sz="1500" dirty="0" err="1" smtClean="0">
                <a:sym typeface="Wingdings" panose="05000000000000000000" pitchFamily="2" charset="2"/>
              </a:rPr>
              <a:t>databricks</a:t>
            </a:r>
            <a:r>
              <a:rPr lang="en-US" sz="1500" dirty="0" smtClean="0">
                <a:sym typeface="Wingdings" panose="05000000000000000000" pitchFamily="2" charset="2"/>
              </a:rPr>
              <a:t> cli. Also we can use </a:t>
            </a:r>
            <a:r>
              <a:rPr lang="en-US" sz="1500" dirty="0" err="1" smtClean="0">
                <a:sym typeface="Wingdings" panose="05000000000000000000" pitchFamily="2" charset="2"/>
              </a:rPr>
              <a:t>keyvault</a:t>
            </a:r>
            <a:r>
              <a:rPr lang="en-US" sz="1500" dirty="0" smtClean="0">
                <a:sym typeface="Wingdings" panose="05000000000000000000" pitchFamily="2" charset="2"/>
              </a:rPr>
              <a:t>.</a:t>
            </a:r>
            <a:r>
              <a:rPr lang="en-US" sz="1500" dirty="0" smtClean="0"/>
              <a:t> </a:t>
            </a:r>
            <a:endParaRPr lang="en-US" sz="1500" dirty="0"/>
          </a:p>
        </p:txBody>
      </p:sp>
      <p:pic>
        <p:nvPicPr>
          <p:cNvPr id="2" name="Picture 1"/>
          <p:cNvPicPr>
            <a:picLocks noChangeAspect="1"/>
          </p:cNvPicPr>
          <p:nvPr/>
        </p:nvPicPr>
        <p:blipFill>
          <a:blip r:embed="rId2"/>
          <a:stretch>
            <a:fillRect/>
          </a:stretch>
        </p:blipFill>
        <p:spPr>
          <a:xfrm>
            <a:off x="1622168" y="2421228"/>
            <a:ext cx="9054988" cy="4121240"/>
          </a:xfrm>
          <a:prstGeom prst="rect">
            <a:avLst/>
          </a:prstGeom>
        </p:spPr>
      </p:pic>
    </p:spTree>
    <p:extLst>
      <p:ext uri="{BB962C8B-B14F-4D97-AF65-F5344CB8AC3E}">
        <p14:creationId xmlns:p14="http://schemas.microsoft.com/office/powerpoint/2010/main" val="22635007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dirty="0" err="1" smtClean="0"/>
              <a:t>Databricks</a:t>
            </a:r>
            <a:r>
              <a:rPr lang="en-US" sz="1500" dirty="0" smtClean="0"/>
              <a:t>:</a:t>
            </a:r>
          </a:p>
          <a:p>
            <a:pPr marL="0" indent="0">
              <a:buNone/>
            </a:pPr>
            <a:r>
              <a:rPr lang="en-US" sz="1500" dirty="0" smtClean="0"/>
              <a:t>Permissions levels:</a:t>
            </a:r>
          </a:p>
          <a:p>
            <a:pPr marL="342900" indent="-342900">
              <a:buAutoNum type="arabicParenR"/>
            </a:pPr>
            <a:r>
              <a:rPr lang="en-US" sz="1500" dirty="0" smtClean="0"/>
              <a:t>Manage: allowed to change </a:t>
            </a:r>
            <a:r>
              <a:rPr lang="en-US" sz="1500" dirty="0" err="1" smtClean="0"/>
              <a:t>acls</a:t>
            </a:r>
            <a:r>
              <a:rPr lang="en-US" sz="1500" dirty="0" smtClean="0"/>
              <a:t>, read and write to the secrete scope.</a:t>
            </a:r>
          </a:p>
          <a:p>
            <a:pPr marL="342900" indent="-342900">
              <a:buAutoNum type="arabicParenR"/>
            </a:pPr>
            <a:r>
              <a:rPr lang="en-US" sz="1500" dirty="0" smtClean="0"/>
              <a:t>Write: allowed to read and write the secrete scope.</a:t>
            </a:r>
          </a:p>
          <a:p>
            <a:pPr marL="342900" indent="-342900">
              <a:buAutoNum type="arabicParenR"/>
            </a:pPr>
            <a:r>
              <a:rPr lang="en-US" sz="1500" dirty="0" smtClean="0"/>
              <a:t>Read: allowed read the secret scope and list the secrets which are there in the secret scope.</a:t>
            </a:r>
          </a:p>
          <a:p>
            <a:pPr marL="0" indent="0">
              <a:buNone/>
            </a:pPr>
            <a:r>
              <a:rPr lang="en-US" sz="1500" dirty="0" smtClean="0"/>
              <a:t>Demo-: install </a:t>
            </a:r>
            <a:r>
              <a:rPr lang="en-US" sz="1500" dirty="0" err="1" smtClean="0"/>
              <a:t>databricks</a:t>
            </a:r>
            <a:r>
              <a:rPr lang="en-US" sz="1500" dirty="0" smtClean="0"/>
              <a:t> cli.</a:t>
            </a:r>
          </a:p>
          <a:p>
            <a:pPr marL="0" indent="0">
              <a:buNone/>
            </a:pPr>
            <a:r>
              <a:rPr lang="en-US" sz="1500" dirty="0" err="1" smtClean="0"/>
              <a:t>databricks</a:t>
            </a:r>
            <a:r>
              <a:rPr lang="en-US" sz="1500" dirty="0" smtClean="0"/>
              <a:t> –h</a:t>
            </a:r>
          </a:p>
          <a:p>
            <a:pPr marL="0" indent="0">
              <a:buNone/>
            </a:pPr>
            <a:r>
              <a:rPr lang="en-US" sz="1500" dirty="0"/>
              <a:t>p</a:t>
            </a:r>
            <a:r>
              <a:rPr lang="en-US" sz="1500" dirty="0" smtClean="0"/>
              <a:t>ip3 install </a:t>
            </a:r>
            <a:r>
              <a:rPr lang="en-US" sz="1500" dirty="0" err="1" smtClean="0"/>
              <a:t>databricks</a:t>
            </a:r>
            <a:r>
              <a:rPr lang="en-US" sz="1500" dirty="0" smtClean="0"/>
              <a:t>-cli</a:t>
            </a:r>
          </a:p>
          <a:p>
            <a:pPr marL="0" indent="0">
              <a:buNone/>
            </a:pPr>
            <a:r>
              <a:rPr lang="en-US" sz="1500" dirty="0" err="1" smtClean="0"/>
              <a:t>databricks</a:t>
            </a:r>
            <a:r>
              <a:rPr lang="en-US" sz="1500" dirty="0" smtClean="0"/>
              <a:t> configure –token  it will ask </a:t>
            </a:r>
            <a:r>
              <a:rPr lang="en-US" sz="1500" dirty="0" err="1" smtClean="0"/>
              <a:t>databricks</a:t>
            </a:r>
            <a:r>
              <a:rPr lang="en-US" sz="1500" dirty="0" smtClean="0"/>
              <a:t> host </a:t>
            </a:r>
            <a:r>
              <a:rPr lang="en-US" sz="1500" dirty="0" smtClean="0">
                <a:sym typeface="Wingdings" panose="05000000000000000000" pitchFamily="2" charset="2"/>
              </a:rPr>
              <a:t> past the </a:t>
            </a:r>
            <a:r>
              <a:rPr lang="en-US" sz="1500" dirty="0" err="1" smtClean="0">
                <a:sym typeface="Wingdings" panose="05000000000000000000" pitchFamily="2" charset="2"/>
              </a:rPr>
              <a:t>url</a:t>
            </a:r>
            <a:r>
              <a:rPr lang="en-US" sz="1500" dirty="0" smtClean="0">
                <a:sym typeface="Wingdings" panose="05000000000000000000" pitchFamily="2" charset="2"/>
              </a:rPr>
              <a:t> of the </a:t>
            </a:r>
            <a:r>
              <a:rPr lang="en-US" sz="1500" dirty="0" err="1" smtClean="0">
                <a:sym typeface="Wingdings" panose="05000000000000000000" pitchFamily="2" charset="2"/>
              </a:rPr>
              <a:t>databricks</a:t>
            </a:r>
            <a:r>
              <a:rPr lang="en-US" sz="1500" dirty="0" smtClean="0">
                <a:sym typeface="Wingdings" panose="05000000000000000000" pitchFamily="2" charset="2"/>
              </a:rPr>
              <a:t>  then, go to your user settings  generate token.  copy token. paste the token in the terminal.</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list-scopes</a:t>
            </a:r>
          </a:p>
          <a:p>
            <a:r>
              <a:rPr lang="en-US" sz="1500" dirty="0" smtClean="0">
                <a:sym typeface="Wingdings" panose="05000000000000000000" pitchFamily="2" charset="2"/>
              </a:rPr>
              <a:t>Create scope</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create-scope --scope </a:t>
            </a:r>
            <a:r>
              <a:rPr lang="en-US" sz="1500" dirty="0" err="1" smtClean="0">
                <a:sym typeface="Wingdings" panose="05000000000000000000" pitchFamily="2" charset="2"/>
              </a:rPr>
              <a:t>myblob</a:t>
            </a:r>
            <a:endParaRPr lang="en-US" sz="1500" dirty="0" smtClean="0">
              <a:sym typeface="Wingdings" panose="05000000000000000000" pitchFamily="2" charset="2"/>
            </a:endParaRPr>
          </a:p>
          <a:p>
            <a:pPr marL="0" indent="0">
              <a:buNone/>
            </a:pPr>
            <a:r>
              <a:rPr lang="en-US" sz="1500" dirty="0" err="1">
                <a:sym typeface="Wingdings" panose="05000000000000000000" pitchFamily="2" charset="2"/>
              </a:rPr>
              <a:t>databricks</a:t>
            </a:r>
            <a:r>
              <a:rPr lang="en-US" sz="1500" dirty="0">
                <a:sym typeface="Wingdings" panose="05000000000000000000" pitchFamily="2" charset="2"/>
              </a:rPr>
              <a:t> secrets list-scopes</a:t>
            </a:r>
          </a:p>
          <a:p>
            <a:pPr marL="0" indent="0">
              <a:buNone/>
            </a:pPr>
            <a:r>
              <a:rPr lang="en-US" sz="1500" dirty="0" smtClean="0"/>
              <a:t>## create secret on the scope ##</a:t>
            </a:r>
          </a:p>
          <a:p>
            <a:pPr marL="0" indent="0">
              <a:buNone/>
            </a:pPr>
            <a:r>
              <a:rPr lang="en-US" sz="1500" dirty="0" err="1" smtClean="0"/>
              <a:t>databricks</a:t>
            </a:r>
            <a:r>
              <a:rPr lang="en-US" sz="1500" dirty="0" smtClean="0"/>
              <a:t> secrets put --scope </a:t>
            </a:r>
            <a:r>
              <a:rPr lang="en-US" sz="1500" dirty="0" err="1" smtClean="0"/>
              <a:t>myblob</a:t>
            </a:r>
            <a:r>
              <a:rPr lang="en-US" sz="1500" dirty="0" smtClean="0"/>
              <a:t>(scope-name) --key </a:t>
            </a:r>
            <a:r>
              <a:rPr lang="en-US" sz="1500" dirty="0" err="1" smtClean="0"/>
              <a:t>demokey</a:t>
            </a:r>
            <a:r>
              <a:rPr lang="en-US" sz="1500" dirty="0" smtClean="0"/>
              <a:t>(</a:t>
            </a:r>
            <a:r>
              <a:rPr lang="en-US" sz="1500" dirty="0" err="1" smtClean="0"/>
              <a:t>keyname</a:t>
            </a:r>
            <a:r>
              <a:rPr lang="en-US" sz="1500" dirty="0" smtClean="0"/>
              <a:t>) </a:t>
            </a:r>
            <a:r>
              <a:rPr lang="en-US" sz="1500" dirty="0" smtClean="0">
                <a:sym typeface="Wingdings" panose="05000000000000000000" pitchFamily="2" charset="2"/>
              </a:rPr>
              <a:t> it will open up the notepad paste the access key and save.</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list --scope </a:t>
            </a:r>
            <a:r>
              <a:rPr lang="en-US" sz="1500" dirty="0" err="1" smtClean="0">
                <a:sym typeface="Wingdings" panose="05000000000000000000" pitchFamily="2" charset="2"/>
              </a:rPr>
              <a:t>myblob</a:t>
            </a:r>
            <a:r>
              <a:rPr lang="en-US" sz="1500" dirty="0" smtClean="0">
                <a:sym typeface="Wingdings" panose="05000000000000000000" pitchFamily="2" charset="2"/>
              </a:rPr>
              <a:t> (scope-name)</a:t>
            </a:r>
          </a:p>
          <a:p>
            <a:pPr>
              <a:buFont typeface="Wingdings" panose="05000000000000000000" pitchFamily="2" charset="2"/>
              <a:buChar char="à"/>
            </a:pPr>
            <a:r>
              <a:rPr lang="en-US" sz="1500" dirty="0" smtClean="0">
                <a:sym typeface="Wingdings" panose="05000000000000000000" pitchFamily="2" charset="2"/>
              </a:rPr>
              <a:t>To see key  create notebook with </a:t>
            </a:r>
            <a:r>
              <a:rPr lang="en-US" sz="1500" dirty="0" err="1" smtClean="0">
                <a:sym typeface="Wingdings" panose="05000000000000000000" pitchFamily="2" charset="2"/>
              </a:rPr>
              <a:t>scala</a:t>
            </a:r>
            <a:r>
              <a:rPr lang="en-US" sz="1500" dirty="0" smtClean="0">
                <a:sym typeface="Wingdings" panose="05000000000000000000" pitchFamily="2" charset="2"/>
              </a:rPr>
              <a:t> enter the following in the block.</a:t>
            </a:r>
          </a:p>
          <a:p>
            <a:pPr marL="0" indent="0">
              <a:buNone/>
            </a:pPr>
            <a:r>
              <a:rPr lang="en-US" sz="1500" dirty="0" err="1" smtClean="0">
                <a:sym typeface="Wingdings" panose="05000000000000000000" pitchFamily="2" charset="2"/>
              </a:rPr>
              <a:t>val</a:t>
            </a:r>
            <a:r>
              <a:rPr lang="en-US" sz="1500" dirty="0" smtClean="0">
                <a:sym typeface="Wingdings" panose="05000000000000000000" pitchFamily="2" charset="2"/>
              </a:rPr>
              <a:t> </a:t>
            </a:r>
            <a:r>
              <a:rPr lang="en-US" sz="1500" dirty="0" err="1" smtClean="0">
                <a:sym typeface="Wingdings" panose="05000000000000000000" pitchFamily="2" charset="2"/>
              </a:rPr>
              <a:t>blobaccesskey</a:t>
            </a:r>
            <a:r>
              <a:rPr lang="en-US" sz="1500" dirty="0" smtClean="0">
                <a:sym typeface="Wingdings" panose="05000000000000000000" pitchFamily="2" charset="2"/>
              </a:rPr>
              <a:t> = </a:t>
            </a:r>
            <a:r>
              <a:rPr lang="en-US" sz="1500" dirty="0" err="1" smtClean="0">
                <a:sym typeface="Wingdings" panose="05000000000000000000" pitchFamily="2" charset="2"/>
              </a:rPr>
              <a:t>dbutils.secrets.get</a:t>
            </a:r>
            <a:r>
              <a:rPr lang="en-US" sz="1500" dirty="0" smtClean="0">
                <a:sym typeface="Wingdings" panose="05000000000000000000" pitchFamily="2" charset="2"/>
              </a:rPr>
              <a:t>(scope = “”, key = “”)</a:t>
            </a:r>
          </a:p>
          <a:p>
            <a:pPr marL="0" indent="0">
              <a:buNone/>
            </a:pPr>
            <a:r>
              <a:rPr lang="en-US" sz="1500" dirty="0" err="1" smtClean="0">
                <a:sym typeface="Wingdings" panose="05000000000000000000" pitchFamily="2" charset="2"/>
              </a:rPr>
              <a:t>val</a:t>
            </a:r>
            <a:r>
              <a:rPr lang="en-US" sz="1500" dirty="0" smtClean="0">
                <a:sym typeface="Wingdings" panose="05000000000000000000" pitchFamily="2" charset="2"/>
              </a:rPr>
              <a:t> insecure = “123”</a:t>
            </a:r>
            <a:endParaRPr lang="en-US" sz="1500" dirty="0"/>
          </a:p>
        </p:txBody>
      </p:sp>
    </p:spTree>
    <p:extLst>
      <p:ext uri="{BB962C8B-B14F-4D97-AF65-F5344CB8AC3E}">
        <p14:creationId xmlns:p14="http://schemas.microsoft.com/office/powerpoint/2010/main" val="42399502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Databricks</a:t>
            </a:r>
            <a:r>
              <a:rPr lang="en-US" sz="1500" dirty="0" smtClean="0"/>
              <a:t>: </a:t>
            </a:r>
          </a:p>
          <a:p>
            <a:pPr marL="0" indent="0">
              <a:buNone/>
            </a:pPr>
            <a:r>
              <a:rPr lang="en-US" sz="1500" dirty="0" err="1"/>
              <a:t>d</a:t>
            </a:r>
            <a:r>
              <a:rPr lang="en-US" sz="1500" dirty="0" err="1" smtClean="0"/>
              <a:t>atabricks</a:t>
            </a:r>
            <a:r>
              <a:rPr lang="en-US" sz="1500" dirty="0" smtClean="0"/>
              <a:t> secrets list-</a:t>
            </a:r>
            <a:r>
              <a:rPr lang="en-US" sz="1500" dirty="0" err="1" smtClean="0"/>
              <a:t>aclss</a:t>
            </a:r>
            <a:r>
              <a:rPr lang="en-US" sz="1500" dirty="0" smtClean="0"/>
              <a:t> --scope </a:t>
            </a:r>
            <a:r>
              <a:rPr lang="en-US" sz="1500" dirty="0" err="1" smtClean="0"/>
              <a:t>myblob</a:t>
            </a:r>
            <a:r>
              <a:rPr lang="en-US" sz="1500" dirty="0" smtClean="0"/>
              <a:t>    (###shows the </a:t>
            </a:r>
            <a:r>
              <a:rPr lang="en-US" sz="1500" dirty="0" err="1" smtClean="0"/>
              <a:t>acls</a:t>
            </a:r>
            <a:r>
              <a:rPr lang="en-US" sz="1500" dirty="0" smtClean="0"/>
              <a:t> on the scope)</a:t>
            </a:r>
          </a:p>
          <a:p>
            <a:pPr marL="0" indent="0">
              <a:buNone/>
            </a:pPr>
            <a:r>
              <a:rPr lang="en-US" sz="1500" dirty="0" smtClean="0"/>
              <a:t>##provide the permissions</a:t>
            </a:r>
          </a:p>
          <a:p>
            <a:pPr marL="0" indent="0">
              <a:buNone/>
            </a:pPr>
            <a:r>
              <a:rPr lang="en-US" sz="1500" dirty="0" err="1" smtClean="0"/>
              <a:t>databricks</a:t>
            </a:r>
            <a:r>
              <a:rPr lang="en-US" sz="1500" dirty="0" smtClean="0"/>
              <a:t> secrets put-</a:t>
            </a:r>
            <a:r>
              <a:rPr lang="en-US" sz="1500" dirty="0" err="1" smtClean="0"/>
              <a:t>acl</a:t>
            </a:r>
            <a:r>
              <a:rPr lang="en-US" sz="1500" dirty="0" smtClean="0"/>
              <a:t> --</a:t>
            </a:r>
            <a:r>
              <a:rPr lang="en-US" sz="1500" dirty="0" err="1" smtClean="0"/>
              <a:t>scop</a:t>
            </a:r>
            <a:r>
              <a:rPr lang="en-US" sz="1500" dirty="0" smtClean="0"/>
              <a:t> </a:t>
            </a:r>
            <a:r>
              <a:rPr lang="en-US" sz="1500" dirty="0" err="1" smtClean="0"/>
              <a:t>myblob</a:t>
            </a:r>
            <a:r>
              <a:rPr lang="en-US" sz="1500" dirty="0" smtClean="0"/>
              <a:t> --principal &lt;</a:t>
            </a:r>
            <a:r>
              <a:rPr lang="en-US" sz="1500" dirty="0" err="1" smtClean="0"/>
              <a:t>adUser</a:t>
            </a:r>
            <a:r>
              <a:rPr lang="en-US" sz="1500" dirty="0" smtClean="0"/>
              <a:t>/group/sp..&gt; --permission READ</a:t>
            </a:r>
          </a:p>
          <a:p>
            <a:pPr marL="0" indent="0">
              <a:buNone/>
            </a:pPr>
            <a:endParaRPr lang="en-US" sz="1500" dirty="0"/>
          </a:p>
          <a:p>
            <a:pPr marL="0" indent="0">
              <a:buNone/>
            </a:pPr>
            <a:r>
              <a:rPr lang="en-US" sz="1500" dirty="0" smtClean="0"/>
              <a:t>### </a:t>
            </a:r>
            <a:r>
              <a:rPr lang="en-US" sz="1500" dirty="0" err="1" smtClean="0"/>
              <a:t>keyvaults</a:t>
            </a:r>
            <a:r>
              <a:rPr lang="en-US" sz="1500" dirty="0" smtClean="0"/>
              <a:t>: ###</a:t>
            </a:r>
          </a:p>
          <a:p>
            <a:pPr marL="0" indent="0">
              <a:buNone/>
            </a:pPr>
            <a:r>
              <a:rPr lang="en-US" sz="1500" dirty="0" err="1" smtClean="0"/>
              <a:t>Databricks</a:t>
            </a:r>
            <a:r>
              <a:rPr lang="en-US" sz="1500" dirty="0" smtClean="0"/>
              <a:t> </a:t>
            </a:r>
            <a:r>
              <a:rPr lang="en-US" sz="1500" dirty="0" err="1" smtClean="0"/>
              <a:t>url#secrets</a:t>
            </a:r>
            <a:r>
              <a:rPr lang="en-US" sz="1500" dirty="0" smtClean="0"/>
              <a:t>/</a:t>
            </a:r>
            <a:r>
              <a:rPr lang="en-US" sz="1500" dirty="0" err="1" smtClean="0"/>
              <a:t>createScope</a:t>
            </a:r>
            <a:r>
              <a:rPr lang="en-US" sz="1500" dirty="0" smtClean="0"/>
              <a:t> </a:t>
            </a:r>
            <a:r>
              <a:rPr lang="en-US" sz="1500" dirty="0" smtClean="0">
                <a:sym typeface="Wingdings" panose="05000000000000000000" pitchFamily="2" charset="2"/>
              </a:rPr>
              <a:t> we can create scope from here.</a:t>
            </a:r>
          </a:p>
          <a:p>
            <a:pPr>
              <a:buFont typeface="Wingdings" panose="05000000000000000000" pitchFamily="2" charset="2"/>
              <a:buChar char="à"/>
            </a:pPr>
            <a:r>
              <a:rPr lang="en-US" sz="1500" dirty="0" smtClean="0">
                <a:sym typeface="Wingdings" panose="05000000000000000000" pitchFamily="2" charset="2"/>
              </a:rPr>
              <a:t>Provide the name, </a:t>
            </a:r>
            <a:r>
              <a:rPr lang="en-US" sz="1500" dirty="0" err="1" smtClean="0">
                <a:sym typeface="Wingdings" panose="05000000000000000000" pitchFamily="2" charset="2"/>
              </a:rPr>
              <a:t>dns</a:t>
            </a:r>
            <a:r>
              <a:rPr lang="en-US" sz="1500" dirty="0" smtClean="0">
                <a:sym typeface="Wingdings" panose="05000000000000000000" pitchFamily="2" charset="2"/>
              </a:rPr>
              <a:t> name is key vault </a:t>
            </a:r>
            <a:r>
              <a:rPr lang="en-US" sz="1500" dirty="0" err="1" smtClean="0">
                <a:sym typeface="Wingdings" panose="05000000000000000000" pitchFamily="2" charset="2"/>
              </a:rPr>
              <a:t>dns</a:t>
            </a:r>
            <a:r>
              <a:rPr lang="en-US" sz="1500" dirty="0" smtClean="0">
                <a:sym typeface="Wingdings" panose="05000000000000000000" pitchFamily="2" charset="2"/>
              </a:rPr>
              <a:t> name, and resource id is key vault resource id.</a:t>
            </a:r>
          </a:p>
          <a:p>
            <a:pPr>
              <a:buFont typeface="Wingdings" panose="05000000000000000000" pitchFamily="2" charset="2"/>
              <a:buChar char="à"/>
            </a:pPr>
            <a:r>
              <a:rPr lang="en-US" sz="1500" dirty="0" smtClean="0">
                <a:sym typeface="Wingdings" panose="05000000000000000000" pitchFamily="2" charset="2"/>
              </a:rPr>
              <a:t>You notice one thing, under </a:t>
            </a:r>
            <a:r>
              <a:rPr lang="en-US" sz="1500" dirty="0" err="1" smtClean="0">
                <a:sym typeface="Wingdings" panose="05000000000000000000" pitchFamily="2" charset="2"/>
              </a:rPr>
              <a:t>keyvault</a:t>
            </a:r>
            <a:r>
              <a:rPr lang="en-US" sz="1500" dirty="0" smtClean="0">
                <a:sym typeface="Wingdings" panose="05000000000000000000" pitchFamily="2" charset="2"/>
              </a:rPr>
              <a:t> access policies, the application will be created automatically. That means </a:t>
            </a:r>
            <a:r>
              <a:rPr lang="en-US" sz="1500" dirty="0" err="1" smtClean="0">
                <a:sym typeface="Wingdings" panose="05000000000000000000" pitchFamily="2" charset="2"/>
              </a:rPr>
              <a:t>acces</a:t>
            </a:r>
            <a:r>
              <a:rPr lang="en-US" sz="1500" dirty="0" smtClean="0">
                <a:sym typeface="Wingdings" panose="05000000000000000000" pitchFamily="2" charset="2"/>
              </a:rPr>
              <a:t> to key vault is already there.</a:t>
            </a:r>
          </a:p>
          <a:p>
            <a:pPr marL="0" indent="0">
              <a:buNone/>
            </a:pPr>
            <a:r>
              <a:rPr lang="en-US" sz="1500" b="1" dirty="0" smtClean="0">
                <a:sym typeface="Wingdings" panose="05000000000000000000" pitchFamily="2" charset="2"/>
              </a:rPr>
              <a:t>Now enter </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list-scopes</a:t>
            </a:r>
          </a:p>
          <a:p>
            <a:pPr>
              <a:buFont typeface="Wingdings" panose="05000000000000000000" pitchFamily="2" charset="2"/>
              <a:buChar char="à"/>
            </a:pPr>
            <a:r>
              <a:rPr lang="en-US" sz="1500" dirty="0" smtClean="0">
                <a:sym typeface="Wingdings" panose="05000000000000000000" pitchFamily="2" charset="2"/>
              </a:rPr>
              <a:t>After this you can create secrets from the key vault it self.</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Demo: show the jobs, user permissions, and </a:t>
            </a:r>
            <a:r>
              <a:rPr lang="en-US" sz="1500" dirty="0" err="1" smtClean="0">
                <a:sym typeface="Wingdings" panose="05000000000000000000" pitchFamily="2" charset="2"/>
              </a:rPr>
              <a:t>acces</a:t>
            </a:r>
            <a:r>
              <a:rPr lang="en-US" sz="1500" dirty="0" smtClean="0">
                <a:sym typeface="Wingdings" panose="05000000000000000000" pitchFamily="2" charset="2"/>
              </a:rPr>
              <a:t>..</a:t>
            </a:r>
            <a:endParaRPr lang="en-US" sz="1500" dirty="0"/>
          </a:p>
        </p:txBody>
      </p:sp>
    </p:spTree>
    <p:extLst>
      <p:ext uri="{BB962C8B-B14F-4D97-AF65-F5344CB8AC3E}">
        <p14:creationId xmlns:p14="http://schemas.microsoft.com/office/powerpoint/2010/main" val="13283967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 plan / app service environment:</a:t>
            </a:r>
          </a:p>
          <a:p>
            <a:pPr>
              <a:buFont typeface="Wingdings" panose="05000000000000000000" pitchFamily="2" charset="2"/>
              <a:buChar char="à"/>
            </a:pPr>
            <a:r>
              <a:rPr lang="en-US" sz="1500" dirty="0" smtClean="0">
                <a:sym typeface="Wingdings" panose="05000000000000000000" pitchFamily="2" charset="2"/>
              </a:rPr>
              <a:t>Without app service plan we cant create app service. </a:t>
            </a:r>
          </a:p>
          <a:p>
            <a:pPr>
              <a:buFont typeface="Wingdings" panose="05000000000000000000" pitchFamily="2" charset="2"/>
              <a:buChar char="à"/>
            </a:pPr>
            <a:r>
              <a:rPr lang="en-US" sz="1500" dirty="0" smtClean="0">
                <a:sym typeface="Wingdings" panose="05000000000000000000" pitchFamily="2" charset="2"/>
              </a:rPr>
              <a:t>App service is web application and app service plan is compute for the app service.</a:t>
            </a:r>
          </a:p>
          <a:p>
            <a:pPr marL="0" indent="0">
              <a:buNone/>
            </a:pPr>
            <a:r>
              <a:rPr lang="en-US" sz="1500" dirty="0" smtClean="0">
                <a:sym typeface="Wingdings" panose="05000000000000000000" pitchFamily="2" charset="2"/>
              </a:rPr>
              <a:t>SKU: 3 types</a:t>
            </a:r>
          </a:p>
          <a:p>
            <a:pPr marL="342900" indent="-342900">
              <a:buAutoNum type="arabicParenR"/>
            </a:pPr>
            <a:r>
              <a:rPr lang="en-US" sz="1500" dirty="0" err="1" smtClean="0">
                <a:sym typeface="Wingdings" panose="05000000000000000000" pitchFamily="2" charset="2"/>
              </a:rPr>
              <a:t>dev</a:t>
            </a:r>
            <a:r>
              <a:rPr lang="en-US" sz="1500" dirty="0" smtClean="0">
                <a:sym typeface="Wingdings" panose="05000000000000000000" pitchFamily="2" charset="2"/>
              </a:rPr>
              <a:t>/test</a:t>
            </a:r>
          </a:p>
          <a:p>
            <a:pPr marL="342900" indent="-342900">
              <a:buAutoNum type="arabicParenR"/>
            </a:pPr>
            <a:r>
              <a:rPr lang="en-US" sz="1500" dirty="0" smtClean="0">
                <a:sym typeface="Wingdings" panose="05000000000000000000" pitchFamily="2" charset="2"/>
              </a:rPr>
              <a:t>Production</a:t>
            </a:r>
          </a:p>
          <a:p>
            <a:pPr marL="342900" indent="-342900">
              <a:buAutoNum type="arabicParenR"/>
            </a:pPr>
            <a:r>
              <a:rPr lang="en-US" sz="1500" dirty="0" smtClean="0">
                <a:sym typeface="Wingdings" panose="05000000000000000000" pitchFamily="2" charset="2"/>
              </a:rPr>
              <a:t>Isolated: </a:t>
            </a:r>
          </a:p>
          <a:p>
            <a:pPr>
              <a:buFont typeface="Wingdings" panose="05000000000000000000" pitchFamily="2" charset="2"/>
              <a:buChar char="à"/>
            </a:pPr>
            <a:r>
              <a:rPr lang="en-US" sz="1500" dirty="0" smtClean="0">
                <a:sym typeface="Wingdings" panose="05000000000000000000" pitchFamily="2" charset="2"/>
              </a:rPr>
              <a:t>Isolated we also called as azure app service environment.</a:t>
            </a:r>
          </a:p>
          <a:p>
            <a:pPr marL="0" indent="0">
              <a:buNone/>
            </a:pPr>
            <a:r>
              <a:rPr lang="en-US" sz="1500" b="1" dirty="0" smtClean="0">
                <a:sym typeface="Wingdings" panose="05000000000000000000" pitchFamily="2" charset="2"/>
              </a:rPr>
              <a:t>App service environment: </a:t>
            </a:r>
            <a:r>
              <a:rPr lang="en-US" sz="1500" dirty="0" smtClean="0">
                <a:sym typeface="Wingdings" panose="05000000000000000000" pitchFamily="2" charset="2"/>
              </a:rPr>
              <a:t>It is like a environment where our apps can run on a particular private network.</a:t>
            </a:r>
          </a:p>
          <a:p>
            <a:pPr marL="0" indent="0">
              <a:buNone/>
            </a:pPr>
            <a:r>
              <a:rPr lang="en-US" sz="1500" dirty="0" smtClean="0">
                <a:sym typeface="Wingdings" panose="05000000000000000000" pitchFamily="2" charset="2"/>
              </a:rPr>
              <a:t>If you want to secure your </a:t>
            </a:r>
            <a:r>
              <a:rPr lang="en-US" sz="1500" dirty="0" err="1" smtClean="0">
                <a:sym typeface="Wingdings" panose="05000000000000000000" pitchFamily="2" charset="2"/>
              </a:rPr>
              <a:t>applciaiton</a:t>
            </a:r>
            <a:r>
              <a:rPr lang="en-US" sz="1500" dirty="0" smtClean="0">
                <a:sym typeface="Wingdings" panose="05000000000000000000" pitchFamily="2" charset="2"/>
              </a:rPr>
              <a:t> we can use app service environment. So the flow is </a:t>
            </a:r>
          </a:p>
          <a:p>
            <a:pPr marL="0" indent="0">
              <a:buNone/>
            </a:pPr>
            <a:r>
              <a:rPr lang="en-US" sz="1500" dirty="0" smtClean="0">
                <a:sym typeface="Wingdings" panose="05000000000000000000" pitchFamily="2" charset="2"/>
              </a:rPr>
              <a:t>App service environment  app service plan.  app </a:t>
            </a:r>
            <a:r>
              <a:rPr lang="en-US" sz="1500" dirty="0" err="1" smtClean="0">
                <a:sym typeface="Wingdings" panose="05000000000000000000" pitchFamily="2" charset="2"/>
              </a:rPr>
              <a:t>serive</a:t>
            </a:r>
            <a:r>
              <a:rPr lang="en-US" sz="1500" dirty="0" smtClean="0">
                <a:sym typeface="Wingdings" panose="05000000000000000000" pitchFamily="2" charset="2"/>
              </a:rPr>
              <a:t>.   Slots  Deployment.</a:t>
            </a:r>
          </a:p>
          <a:p>
            <a:pPr>
              <a:buFont typeface="Wingdings" panose="05000000000000000000" pitchFamily="2" charset="2"/>
              <a:buChar char="à"/>
            </a:pPr>
            <a:r>
              <a:rPr lang="en-US" sz="1500" dirty="0" smtClean="0">
                <a:sym typeface="Wingdings" panose="05000000000000000000" pitchFamily="2" charset="2"/>
              </a:rPr>
              <a:t>In environment we can have custom </a:t>
            </a:r>
            <a:r>
              <a:rPr lang="en-US" sz="1500" dirty="0" err="1" smtClean="0">
                <a:sym typeface="Wingdings" panose="05000000000000000000" pitchFamily="2" charset="2"/>
              </a:rPr>
              <a:t>dns</a:t>
            </a:r>
            <a:r>
              <a:rPr lang="en-US" sz="1500" dirty="0" smtClean="0">
                <a:sym typeface="Wingdings" panose="05000000000000000000" pitchFamily="2" charset="2"/>
              </a:rPr>
              <a:t> from environment end.</a:t>
            </a:r>
          </a:p>
          <a:p>
            <a:pPr>
              <a:buFont typeface="Wingdings" panose="05000000000000000000" pitchFamily="2" charset="2"/>
              <a:buChar char="à"/>
            </a:pPr>
            <a:r>
              <a:rPr lang="en-US" sz="1500" dirty="0" smtClean="0">
                <a:sym typeface="Wingdings" panose="05000000000000000000" pitchFamily="2" charset="2"/>
              </a:rPr>
              <a:t>Also can have certificates and so on…</a:t>
            </a:r>
            <a:endParaRPr lang="en-US" sz="1500" dirty="0"/>
          </a:p>
        </p:txBody>
      </p:sp>
    </p:spTree>
    <p:extLst>
      <p:ext uri="{BB962C8B-B14F-4D97-AF65-F5344CB8AC3E}">
        <p14:creationId xmlns:p14="http://schemas.microsoft.com/office/powerpoint/2010/main" val="42646319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a:t>
            </a:r>
          </a:p>
          <a:p>
            <a:pPr marL="0" indent="0">
              <a:buNone/>
            </a:pPr>
            <a:r>
              <a:rPr lang="en-US" sz="1500" dirty="0" smtClean="0"/>
              <a:t>Overview: </a:t>
            </a:r>
            <a:endParaRPr lang="en-US" sz="1500" dirty="0"/>
          </a:p>
        </p:txBody>
      </p:sp>
      <p:pic>
        <p:nvPicPr>
          <p:cNvPr id="6" name="Picture 5"/>
          <p:cNvPicPr>
            <a:picLocks noChangeAspect="1"/>
          </p:cNvPicPr>
          <p:nvPr/>
        </p:nvPicPr>
        <p:blipFill>
          <a:blip r:embed="rId2"/>
          <a:stretch>
            <a:fillRect/>
          </a:stretch>
        </p:blipFill>
        <p:spPr>
          <a:xfrm>
            <a:off x="3249534" y="425875"/>
            <a:ext cx="3705225" cy="1266825"/>
          </a:xfrm>
          <a:prstGeom prst="rect">
            <a:avLst/>
          </a:prstGeom>
        </p:spPr>
      </p:pic>
      <p:pic>
        <p:nvPicPr>
          <p:cNvPr id="7" name="Picture 6"/>
          <p:cNvPicPr>
            <a:picLocks noChangeAspect="1"/>
          </p:cNvPicPr>
          <p:nvPr/>
        </p:nvPicPr>
        <p:blipFill>
          <a:blip r:embed="rId3"/>
          <a:stretch>
            <a:fillRect/>
          </a:stretch>
        </p:blipFill>
        <p:spPr>
          <a:xfrm>
            <a:off x="2652476" y="1981864"/>
            <a:ext cx="4624254" cy="4496209"/>
          </a:xfrm>
          <a:prstGeom prst="rect">
            <a:avLst/>
          </a:prstGeom>
        </p:spPr>
      </p:pic>
    </p:spTree>
    <p:extLst>
      <p:ext uri="{BB962C8B-B14F-4D97-AF65-F5344CB8AC3E}">
        <p14:creationId xmlns:p14="http://schemas.microsoft.com/office/powerpoint/2010/main" val="32191455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a:t>
            </a:r>
          </a:p>
        </p:txBody>
      </p:sp>
      <p:pic>
        <p:nvPicPr>
          <p:cNvPr id="2" name="Picture 1"/>
          <p:cNvPicPr>
            <a:picLocks noChangeAspect="1"/>
          </p:cNvPicPr>
          <p:nvPr/>
        </p:nvPicPr>
        <p:blipFill>
          <a:blip r:embed="rId2"/>
          <a:stretch>
            <a:fillRect/>
          </a:stretch>
        </p:blipFill>
        <p:spPr>
          <a:xfrm>
            <a:off x="425003" y="1624482"/>
            <a:ext cx="3863662" cy="3251647"/>
          </a:xfrm>
          <a:prstGeom prst="rect">
            <a:avLst/>
          </a:prstGeom>
        </p:spPr>
      </p:pic>
      <p:pic>
        <p:nvPicPr>
          <p:cNvPr id="4" name="Picture 3"/>
          <p:cNvPicPr>
            <a:picLocks noChangeAspect="1"/>
          </p:cNvPicPr>
          <p:nvPr/>
        </p:nvPicPr>
        <p:blipFill>
          <a:blip r:embed="rId3"/>
          <a:stretch>
            <a:fillRect/>
          </a:stretch>
        </p:blipFill>
        <p:spPr>
          <a:xfrm>
            <a:off x="5709431" y="1130992"/>
            <a:ext cx="5160337" cy="4238625"/>
          </a:xfrm>
          <a:prstGeom prst="rect">
            <a:avLst/>
          </a:prstGeom>
        </p:spPr>
      </p:pic>
    </p:spTree>
    <p:extLst>
      <p:ext uri="{BB962C8B-B14F-4D97-AF65-F5344CB8AC3E}">
        <p14:creationId xmlns:p14="http://schemas.microsoft.com/office/powerpoint/2010/main" val="367480500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a:t>
            </a:r>
          </a:p>
          <a:p>
            <a:pPr marL="0" indent="0">
              <a:buNone/>
            </a:pPr>
            <a:r>
              <a:rPr lang="en-US" sz="1500" dirty="0" smtClean="0"/>
              <a:t>Scale up scale down: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err="1"/>
              <a:t>d</a:t>
            </a:r>
            <a:r>
              <a:rPr lang="en-US" sz="1500" dirty="0" err="1" smtClean="0"/>
              <a:t>otnet</a:t>
            </a:r>
            <a:r>
              <a:rPr lang="en-US" sz="1500" dirty="0" smtClean="0"/>
              <a:t> new </a:t>
            </a:r>
            <a:r>
              <a:rPr lang="en-US" sz="1500" dirty="0" err="1" smtClean="0"/>
              <a:t>mvc</a:t>
            </a:r>
            <a:endParaRPr lang="en-US" sz="1500" dirty="0" smtClean="0"/>
          </a:p>
          <a:p>
            <a:pPr marL="0" indent="0">
              <a:buNone/>
            </a:pPr>
            <a:r>
              <a:rPr lang="en-US" sz="1500" dirty="0" err="1" smtClean="0"/>
              <a:t>dotnet</a:t>
            </a:r>
            <a:r>
              <a:rPr lang="en-US" sz="1500" dirty="0" smtClean="0"/>
              <a:t> run</a:t>
            </a:r>
          </a:p>
          <a:p>
            <a:pPr marL="0" indent="0">
              <a:buNone/>
            </a:pPr>
            <a:r>
              <a:rPr lang="en-US" sz="1500" dirty="0" smtClean="0">
                <a:sym typeface="Wingdings" panose="05000000000000000000" pitchFamily="2" charset="2"/>
              </a:rPr>
              <a:t> </a:t>
            </a:r>
            <a:r>
              <a:rPr lang="en-US" sz="1500" dirty="0" err="1" smtClean="0">
                <a:sym typeface="Wingdings" panose="05000000000000000000" pitchFamily="2" charset="2"/>
              </a:rPr>
              <a:t>homeViews</a:t>
            </a:r>
            <a:r>
              <a:rPr lang="en-US" sz="1500" dirty="0" smtClean="0">
                <a:sym typeface="Wingdings" panose="05000000000000000000" pitchFamily="2" charset="2"/>
              </a:rPr>
              <a:t> index.html (change it.)</a:t>
            </a:r>
            <a:endParaRPr lang="en-US" sz="1500" dirty="0"/>
          </a:p>
        </p:txBody>
      </p:sp>
      <p:pic>
        <p:nvPicPr>
          <p:cNvPr id="2" name="Picture 1"/>
          <p:cNvPicPr>
            <a:picLocks noChangeAspect="1"/>
          </p:cNvPicPr>
          <p:nvPr/>
        </p:nvPicPr>
        <p:blipFill>
          <a:blip r:embed="rId2"/>
          <a:stretch>
            <a:fillRect/>
          </a:stretch>
        </p:blipFill>
        <p:spPr>
          <a:xfrm>
            <a:off x="2634467" y="569957"/>
            <a:ext cx="7953375" cy="4352925"/>
          </a:xfrm>
          <a:prstGeom prst="rect">
            <a:avLst/>
          </a:prstGeom>
        </p:spPr>
      </p:pic>
    </p:spTree>
    <p:extLst>
      <p:ext uri="{BB962C8B-B14F-4D97-AF65-F5344CB8AC3E}">
        <p14:creationId xmlns:p14="http://schemas.microsoft.com/office/powerpoint/2010/main" val="148919929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Function app: </a:t>
            </a:r>
            <a:r>
              <a:rPr lang="en-US" sz="1500" dirty="0" smtClean="0"/>
              <a:t>This is </a:t>
            </a:r>
            <a:r>
              <a:rPr lang="en-US" sz="1500" dirty="0" err="1" smtClean="0"/>
              <a:t>serverless</a:t>
            </a:r>
            <a:r>
              <a:rPr lang="en-US" sz="1500" dirty="0" smtClean="0"/>
              <a:t>.</a:t>
            </a:r>
          </a:p>
          <a:p>
            <a:pPr>
              <a:buFont typeface="Wingdings" panose="05000000000000000000" pitchFamily="2" charset="2"/>
              <a:buChar char="à"/>
            </a:pPr>
            <a:r>
              <a:rPr lang="en-US" sz="1500" dirty="0" smtClean="0">
                <a:sym typeface="Wingdings" panose="05000000000000000000" pitchFamily="2" charset="2"/>
              </a:rPr>
              <a:t>Function app is a service which runs the small pieces of code. </a:t>
            </a:r>
          </a:p>
          <a:p>
            <a:pPr>
              <a:buFont typeface="Wingdings" panose="05000000000000000000" pitchFamily="2" charset="2"/>
              <a:buChar char="à"/>
            </a:pPr>
            <a:r>
              <a:rPr lang="en-US" sz="1500" dirty="0" smtClean="0">
                <a:sym typeface="Wingdings" panose="05000000000000000000" pitchFamily="2" charset="2"/>
              </a:rPr>
              <a:t>It has native integration with azure app services also. That means we can use the big application deployed on azure app service and small piece of code can run on azure functions.</a:t>
            </a:r>
          </a:p>
          <a:p>
            <a:pPr marL="0" indent="0">
              <a:buNone/>
            </a:pPr>
            <a:endParaRPr lang="en-US" sz="1500" dirty="0"/>
          </a:p>
        </p:txBody>
      </p:sp>
      <p:pic>
        <p:nvPicPr>
          <p:cNvPr id="5" name="Picture 4"/>
          <p:cNvPicPr>
            <a:picLocks noChangeAspect="1"/>
          </p:cNvPicPr>
          <p:nvPr/>
        </p:nvPicPr>
        <p:blipFill>
          <a:blip r:embed="rId2"/>
          <a:stretch>
            <a:fillRect/>
          </a:stretch>
        </p:blipFill>
        <p:spPr>
          <a:xfrm>
            <a:off x="964372" y="1562033"/>
            <a:ext cx="5343525" cy="4867275"/>
          </a:xfrm>
          <a:prstGeom prst="rect">
            <a:avLst/>
          </a:prstGeom>
        </p:spPr>
      </p:pic>
    </p:spTree>
    <p:extLst>
      <p:ext uri="{BB962C8B-B14F-4D97-AF65-F5344CB8AC3E}">
        <p14:creationId xmlns:p14="http://schemas.microsoft.com/office/powerpoint/2010/main" val="21764498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 </a:t>
            </a:r>
          </a:p>
          <a:p>
            <a:pPr marL="0" indent="0">
              <a:buNone/>
            </a:pPr>
            <a:r>
              <a:rPr lang="en-US" sz="1500" b="1" dirty="0" smtClean="0"/>
              <a:t>Key Features: </a:t>
            </a:r>
          </a:p>
          <a:p>
            <a:pPr marL="0" indent="0">
              <a:buNone/>
            </a:pPr>
            <a:r>
              <a:rPr lang="en-US" sz="1500" dirty="0" smtClean="0">
                <a:sym typeface="Wingdings" panose="05000000000000000000" pitchFamily="2" charset="2"/>
              </a:rPr>
              <a:t> </a:t>
            </a:r>
            <a:r>
              <a:rPr lang="en-US" sz="1500" dirty="0" smtClean="0"/>
              <a:t>It is pay per use model. If we are going for </a:t>
            </a:r>
            <a:r>
              <a:rPr lang="en-US" sz="1500" dirty="0" err="1" smtClean="0"/>
              <a:t>serverless</a:t>
            </a:r>
            <a:r>
              <a:rPr lang="en-US" sz="1500" dirty="0" smtClean="0"/>
              <a:t> the price is super cheep. That is first 400000 </a:t>
            </a:r>
            <a:r>
              <a:rPr lang="en-US" sz="1500" dirty="0" err="1" smtClean="0"/>
              <a:t>gb</a:t>
            </a:r>
            <a:r>
              <a:rPr lang="en-US" sz="1500" dirty="0" smtClean="0"/>
              <a:t>/s and 1M executions are free.</a:t>
            </a:r>
          </a:p>
          <a:p>
            <a:pPr>
              <a:buFont typeface="Wingdings" panose="05000000000000000000" pitchFamily="2" charset="2"/>
              <a:buChar char="à"/>
            </a:pPr>
            <a:r>
              <a:rPr lang="en-US" sz="1500" dirty="0" smtClean="0">
                <a:sym typeface="Wingdings" panose="05000000000000000000" pitchFamily="2" charset="2"/>
              </a:rPr>
              <a:t>But if we are going for ASE model or ASP model we need to pay for the compute power.</a:t>
            </a:r>
          </a:p>
          <a:p>
            <a:pPr>
              <a:buFont typeface="Wingdings" panose="05000000000000000000" pitchFamily="2" charset="2"/>
              <a:buChar char="à"/>
            </a:pPr>
            <a:r>
              <a:rPr lang="en-US" sz="1500" dirty="0" smtClean="0">
                <a:sym typeface="Wingdings" panose="05000000000000000000" pitchFamily="2" charset="2"/>
              </a:rPr>
              <a:t>Simplified integration, flexible deployment etc..</a:t>
            </a:r>
          </a:p>
          <a:p>
            <a:pPr>
              <a:buFont typeface="Wingdings" panose="05000000000000000000" pitchFamily="2" charset="2"/>
              <a:buChar char="à"/>
            </a:pPr>
            <a:r>
              <a:rPr lang="en-US" sz="1500" dirty="0" smtClean="0">
                <a:sym typeface="Wingdings" panose="05000000000000000000" pitchFamily="2" charset="2"/>
              </a:rPr>
              <a:t>We can develop the code from portal or </a:t>
            </a:r>
            <a:r>
              <a:rPr lang="en-US" sz="1500" dirty="0" err="1" smtClean="0">
                <a:sym typeface="Wingdings" panose="05000000000000000000" pitchFamily="2" charset="2"/>
              </a:rPr>
              <a:t>vs</a:t>
            </a:r>
            <a:r>
              <a:rPr lang="en-US" sz="1500" dirty="0" smtClean="0">
                <a:sym typeface="Wingdings" panose="05000000000000000000" pitchFamily="2" charset="2"/>
              </a:rPr>
              <a:t> code or other tools as well.</a:t>
            </a:r>
          </a:p>
          <a:p>
            <a:pPr>
              <a:buFont typeface="Wingdings" panose="05000000000000000000" pitchFamily="2" charset="2"/>
              <a:buChar char="à"/>
            </a:pPr>
            <a:r>
              <a:rPr lang="en-US" sz="1500" dirty="0" smtClean="0">
                <a:sym typeface="Wingdings" panose="05000000000000000000" pitchFamily="2" charset="2"/>
              </a:rPr>
              <a:t>Integration with </a:t>
            </a:r>
            <a:r>
              <a:rPr lang="en-US" sz="1500" dirty="0" err="1" smtClean="0">
                <a:sym typeface="Wingdings" panose="05000000000000000000" pitchFamily="2" charset="2"/>
              </a:rPr>
              <a:t>GitHub</a:t>
            </a:r>
            <a:r>
              <a:rPr lang="en-US" sz="1500" dirty="0" smtClean="0">
                <a:sym typeface="Wingdings" panose="05000000000000000000" pitchFamily="2" charset="2"/>
              </a:rPr>
              <a:t>, Azure </a:t>
            </a:r>
            <a:r>
              <a:rPr lang="en-US" sz="1500" dirty="0" err="1" smtClean="0">
                <a:sym typeface="Wingdings" panose="05000000000000000000" pitchFamily="2" charset="2"/>
              </a:rPr>
              <a:t>DevOps</a:t>
            </a:r>
            <a:r>
              <a:rPr lang="en-US" sz="1500" dirty="0" smtClean="0">
                <a:sym typeface="Wingdings" panose="05000000000000000000" pitchFamily="2" charset="2"/>
              </a:rPr>
              <a:t> etc…</a:t>
            </a:r>
          </a:p>
          <a:p>
            <a:pPr marL="0" indent="0">
              <a:buNone/>
            </a:pPr>
            <a:r>
              <a:rPr lang="en-US" sz="1500" b="1" dirty="0" smtClean="0">
                <a:sym typeface="Wingdings" panose="05000000000000000000" pitchFamily="2" charset="2"/>
              </a:rPr>
              <a:t>How it works: </a:t>
            </a:r>
          </a:p>
          <a:p>
            <a:pPr>
              <a:buFont typeface="Wingdings" panose="05000000000000000000" pitchFamily="2" charset="2"/>
              <a:buChar char="à"/>
            </a:pPr>
            <a:endParaRPr lang="en-US" sz="1500" dirty="0" smtClean="0">
              <a:sym typeface="Wingdings" panose="05000000000000000000" pitchFamily="2" charset="2"/>
            </a:endParaRPr>
          </a:p>
        </p:txBody>
      </p:sp>
      <p:pic>
        <p:nvPicPr>
          <p:cNvPr id="2" name="Picture 1"/>
          <p:cNvPicPr>
            <a:picLocks noChangeAspect="1"/>
          </p:cNvPicPr>
          <p:nvPr/>
        </p:nvPicPr>
        <p:blipFill>
          <a:blip r:embed="rId2"/>
          <a:stretch>
            <a:fillRect/>
          </a:stretch>
        </p:blipFill>
        <p:spPr>
          <a:xfrm>
            <a:off x="522300" y="3021773"/>
            <a:ext cx="2053476" cy="3209925"/>
          </a:xfrm>
          <a:prstGeom prst="rect">
            <a:avLst/>
          </a:prstGeom>
        </p:spPr>
      </p:pic>
      <p:pic>
        <p:nvPicPr>
          <p:cNvPr id="4" name="Picture 3"/>
          <p:cNvPicPr>
            <a:picLocks noChangeAspect="1"/>
          </p:cNvPicPr>
          <p:nvPr/>
        </p:nvPicPr>
        <p:blipFill>
          <a:blip r:embed="rId3"/>
          <a:stretch>
            <a:fillRect/>
          </a:stretch>
        </p:blipFill>
        <p:spPr>
          <a:xfrm>
            <a:off x="3132928" y="2728645"/>
            <a:ext cx="1800225" cy="3503053"/>
          </a:xfrm>
          <a:prstGeom prst="rect">
            <a:avLst/>
          </a:prstGeom>
        </p:spPr>
      </p:pic>
      <p:pic>
        <p:nvPicPr>
          <p:cNvPr id="5" name="Picture 4"/>
          <p:cNvPicPr>
            <a:picLocks noChangeAspect="1"/>
          </p:cNvPicPr>
          <p:nvPr/>
        </p:nvPicPr>
        <p:blipFill>
          <a:blip r:embed="rId4"/>
          <a:stretch>
            <a:fillRect/>
          </a:stretch>
        </p:blipFill>
        <p:spPr>
          <a:xfrm>
            <a:off x="6149662" y="2202287"/>
            <a:ext cx="5305425" cy="4029411"/>
          </a:xfrm>
          <a:prstGeom prst="rect">
            <a:avLst/>
          </a:prstGeom>
        </p:spPr>
      </p:pic>
    </p:spTree>
    <p:extLst>
      <p:ext uri="{BB962C8B-B14F-4D97-AF65-F5344CB8AC3E}">
        <p14:creationId xmlns:p14="http://schemas.microsoft.com/office/powerpoint/2010/main" val="20015886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155" y="231820"/>
            <a:ext cx="11140225" cy="6246253"/>
          </a:xfrm>
        </p:spPr>
        <p:txBody>
          <a:bodyPr>
            <a:normAutofit/>
          </a:bodyPr>
          <a:lstStyle/>
          <a:p>
            <a:pPr marL="0" indent="0">
              <a:buNone/>
            </a:pPr>
            <a:r>
              <a:rPr lang="en-US" sz="1500" dirty="0" smtClean="0"/>
              <a:t>Internet applications:</a:t>
            </a:r>
            <a:endParaRPr lang="en-US" sz="1500" dirty="0"/>
          </a:p>
        </p:txBody>
      </p:sp>
      <p:pic>
        <p:nvPicPr>
          <p:cNvPr id="4" name="Picture 3"/>
          <p:cNvPicPr>
            <a:picLocks noChangeAspect="1"/>
          </p:cNvPicPr>
          <p:nvPr/>
        </p:nvPicPr>
        <p:blipFill>
          <a:blip r:embed="rId2"/>
          <a:stretch>
            <a:fillRect/>
          </a:stretch>
        </p:blipFill>
        <p:spPr>
          <a:xfrm>
            <a:off x="1081087" y="614362"/>
            <a:ext cx="10029825" cy="5629275"/>
          </a:xfrm>
          <a:prstGeom prst="rect">
            <a:avLst/>
          </a:prstGeom>
        </p:spPr>
      </p:pic>
    </p:spTree>
    <p:extLst>
      <p:ext uri="{BB962C8B-B14F-4D97-AF65-F5344CB8AC3E}">
        <p14:creationId xmlns:p14="http://schemas.microsoft.com/office/powerpoint/2010/main" val="421108692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Simple example: We want to process the code of blob storage and keep into another blob storage.</a:t>
            </a:r>
            <a:endParaRPr lang="en-US" sz="1500" dirty="0"/>
          </a:p>
        </p:txBody>
      </p:sp>
      <p:pic>
        <p:nvPicPr>
          <p:cNvPr id="4" name="Picture 3"/>
          <p:cNvPicPr>
            <a:picLocks noChangeAspect="1"/>
          </p:cNvPicPr>
          <p:nvPr/>
        </p:nvPicPr>
        <p:blipFill>
          <a:blip r:embed="rId2"/>
          <a:stretch>
            <a:fillRect/>
          </a:stretch>
        </p:blipFill>
        <p:spPr>
          <a:xfrm>
            <a:off x="922079" y="1441225"/>
            <a:ext cx="1504950" cy="4238357"/>
          </a:xfrm>
          <a:prstGeom prst="rect">
            <a:avLst/>
          </a:prstGeom>
        </p:spPr>
      </p:pic>
      <p:pic>
        <p:nvPicPr>
          <p:cNvPr id="5" name="Picture 4"/>
          <p:cNvPicPr>
            <a:picLocks noChangeAspect="1"/>
          </p:cNvPicPr>
          <p:nvPr/>
        </p:nvPicPr>
        <p:blipFill>
          <a:blip r:embed="rId3"/>
          <a:stretch>
            <a:fillRect/>
          </a:stretch>
        </p:blipFill>
        <p:spPr>
          <a:xfrm>
            <a:off x="2924105" y="1332963"/>
            <a:ext cx="4061139" cy="4346620"/>
          </a:xfrm>
          <a:prstGeom prst="rect">
            <a:avLst/>
          </a:prstGeom>
        </p:spPr>
      </p:pic>
      <p:pic>
        <p:nvPicPr>
          <p:cNvPr id="6" name="Picture 5"/>
          <p:cNvPicPr>
            <a:picLocks noChangeAspect="1"/>
          </p:cNvPicPr>
          <p:nvPr/>
        </p:nvPicPr>
        <p:blipFill>
          <a:blip r:embed="rId4"/>
          <a:stretch>
            <a:fillRect/>
          </a:stretch>
        </p:blipFill>
        <p:spPr>
          <a:xfrm>
            <a:off x="7402088" y="1332963"/>
            <a:ext cx="4164515" cy="4346620"/>
          </a:xfrm>
          <a:prstGeom prst="rect">
            <a:avLst/>
          </a:prstGeom>
        </p:spPr>
      </p:pic>
    </p:spTree>
    <p:extLst>
      <p:ext uri="{BB962C8B-B14F-4D97-AF65-F5344CB8AC3E}">
        <p14:creationId xmlns:p14="http://schemas.microsoft.com/office/powerpoint/2010/main" val="6383197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a:t>
            </a:r>
            <a:endParaRPr lang="en-US" sz="1500" dirty="0"/>
          </a:p>
        </p:txBody>
      </p:sp>
      <p:pic>
        <p:nvPicPr>
          <p:cNvPr id="4" name="Picture 3"/>
          <p:cNvPicPr>
            <a:picLocks noChangeAspect="1"/>
          </p:cNvPicPr>
          <p:nvPr/>
        </p:nvPicPr>
        <p:blipFill>
          <a:blip r:embed="rId2"/>
          <a:stretch>
            <a:fillRect/>
          </a:stretch>
        </p:blipFill>
        <p:spPr>
          <a:xfrm>
            <a:off x="425002" y="798491"/>
            <a:ext cx="3657601" cy="4546242"/>
          </a:xfrm>
          <a:prstGeom prst="rect">
            <a:avLst/>
          </a:prstGeom>
        </p:spPr>
      </p:pic>
      <p:pic>
        <p:nvPicPr>
          <p:cNvPr id="5" name="Picture 4"/>
          <p:cNvPicPr>
            <a:picLocks noChangeAspect="1"/>
          </p:cNvPicPr>
          <p:nvPr/>
        </p:nvPicPr>
        <p:blipFill>
          <a:blip r:embed="rId3"/>
          <a:stretch>
            <a:fillRect/>
          </a:stretch>
        </p:blipFill>
        <p:spPr>
          <a:xfrm>
            <a:off x="4314423" y="798490"/>
            <a:ext cx="3760631" cy="4546243"/>
          </a:xfrm>
          <a:prstGeom prst="rect">
            <a:avLst/>
          </a:prstGeom>
        </p:spPr>
      </p:pic>
      <p:pic>
        <p:nvPicPr>
          <p:cNvPr id="2" name="Picture 1"/>
          <p:cNvPicPr>
            <a:picLocks noChangeAspect="1"/>
          </p:cNvPicPr>
          <p:nvPr/>
        </p:nvPicPr>
        <p:blipFill>
          <a:blip r:embed="rId4"/>
          <a:stretch>
            <a:fillRect/>
          </a:stretch>
        </p:blipFill>
        <p:spPr>
          <a:xfrm>
            <a:off x="8306874" y="798490"/>
            <a:ext cx="3657600" cy="4546243"/>
          </a:xfrm>
          <a:prstGeom prst="rect">
            <a:avLst/>
          </a:prstGeom>
        </p:spPr>
      </p:pic>
    </p:spTree>
    <p:extLst>
      <p:ext uri="{BB962C8B-B14F-4D97-AF65-F5344CB8AC3E}">
        <p14:creationId xmlns:p14="http://schemas.microsoft.com/office/powerpoint/2010/main" val="425250259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a:t>
            </a:r>
          </a:p>
          <a:p>
            <a:pPr marL="0" indent="0">
              <a:buNone/>
            </a:pPr>
            <a:r>
              <a:rPr lang="en-US" sz="1500" dirty="0" smtClean="0"/>
              <a:t>Triggers and bindings for function app: </a:t>
            </a:r>
            <a:endParaRPr lang="en-US" sz="1500" dirty="0"/>
          </a:p>
        </p:txBody>
      </p:sp>
      <p:pic>
        <p:nvPicPr>
          <p:cNvPr id="2" name="Picture 1"/>
          <p:cNvPicPr>
            <a:picLocks noChangeAspect="1"/>
          </p:cNvPicPr>
          <p:nvPr/>
        </p:nvPicPr>
        <p:blipFill>
          <a:blip r:embed="rId2"/>
          <a:stretch>
            <a:fillRect/>
          </a:stretch>
        </p:blipFill>
        <p:spPr>
          <a:xfrm>
            <a:off x="1700011" y="919161"/>
            <a:ext cx="8886423" cy="5816489"/>
          </a:xfrm>
          <a:prstGeom prst="rect">
            <a:avLst/>
          </a:prstGeom>
        </p:spPr>
      </p:pic>
    </p:spTree>
    <p:extLst>
      <p:ext uri="{BB962C8B-B14F-4D97-AF65-F5344CB8AC3E}">
        <p14:creationId xmlns:p14="http://schemas.microsoft.com/office/powerpoint/2010/main" val="32448594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a:t>
            </a:r>
          </a:p>
          <a:p>
            <a:pPr marL="0" indent="0">
              <a:buNone/>
            </a:pPr>
            <a:r>
              <a:rPr lang="en-US" sz="1500" b="1" dirty="0" smtClean="0"/>
              <a:t>Demo: </a:t>
            </a:r>
            <a:r>
              <a:rPr lang="en-US" sz="1500" dirty="0" smtClean="0"/>
              <a:t>Create function app and explain.</a:t>
            </a:r>
          </a:p>
          <a:p>
            <a:pPr>
              <a:buFont typeface="Wingdings" panose="05000000000000000000" pitchFamily="2" charset="2"/>
              <a:buChar char="à"/>
            </a:pPr>
            <a:r>
              <a:rPr lang="en-US" sz="1500" dirty="0" smtClean="0">
                <a:sym typeface="Wingdings" panose="05000000000000000000" pitchFamily="2" charset="2"/>
              </a:rPr>
              <a:t>Create function from portal from http trigger.  explain the option on the same.</a:t>
            </a:r>
          </a:p>
          <a:p>
            <a:pPr>
              <a:buFont typeface="Wingdings" panose="05000000000000000000" pitchFamily="2" charset="2"/>
              <a:buChar char="à"/>
            </a:pPr>
            <a:r>
              <a:rPr lang="en-US" sz="1500" dirty="0" err="1" smtClean="0"/>
              <a:t>Code+test</a:t>
            </a:r>
            <a:r>
              <a:rPr lang="en-US" sz="1500" dirty="0" smtClean="0"/>
              <a:t> </a:t>
            </a:r>
            <a:r>
              <a:rPr lang="en-US" sz="1500" dirty="0" smtClean="0">
                <a:sym typeface="Wingdings" panose="05000000000000000000" pitchFamily="2" charset="2"/>
              </a:rPr>
              <a:t> find the default code.  find the </a:t>
            </a:r>
            <a:r>
              <a:rPr lang="en-US" sz="1500" b="1" dirty="0" err="1" smtClean="0">
                <a:sym typeface="Wingdings" panose="05000000000000000000" pitchFamily="2" charset="2"/>
              </a:rPr>
              <a:t>responsemessage</a:t>
            </a:r>
            <a:r>
              <a:rPr lang="en-US" sz="1500" b="1" dirty="0" smtClean="0">
                <a:sym typeface="Wingdings" panose="05000000000000000000" pitchFamily="2" charset="2"/>
              </a:rPr>
              <a:t> </a:t>
            </a:r>
            <a:r>
              <a:rPr lang="en-US" sz="1500" dirty="0" smtClean="0">
                <a:sym typeface="Wingdings" panose="05000000000000000000" pitchFamily="2" charset="2"/>
              </a:rPr>
              <a:t>code and explain about it  test/run  run  check the output, it should match with </a:t>
            </a:r>
            <a:r>
              <a:rPr lang="en-US" sz="1500" dirty="0" err="1" smtClean="0">
                <a:sym typeface="Wingdings" panose="05000000000000000000" pitchFamily="2" charset="2"/>
              </a:rPr>
              <a:t>resposemessage</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Get function </a:t>
            </a:r>
            <a:r>
              <a:rPr lang="en-US" sz="1500" dirty="0" err="1" smtClean="0">
                <a:sym typeface="Wingdings" panose="05000000000000000000" pitchFamily="2" charset="2"/>
              </a:rPr>
              <a:t>url</a:t>
            </a:r>
            <a:r>
              <a:rPr lang="en-US" sz="1500" dirty="0" smtClean="0">
                <a:sym typeface="Wingdings" panose="05000000000000000000" pitchFamily="2" charset="2"/>
              </a:rPr>
              <a:t>  copy it </a:t>
            </a:r>
            <a:r>
              <a:rPr lang="en-US" sz="1500" dirty="0">
                <a:sym typeface="Wingdings" panose="05000000000000000000" pitchFamily="2" charset="2"/>
              </a:rPr>
              <a:t> append with &amp;</a:t>
            </a:r>
            <a:r>
              <a:rPr lang="en-US" sz="1500" dirty="0" smtClean="0">
                <a:sym typeface="Wingdings" panose="05000000000000000000" pitchFamily="2" charset="2"/>
              </a:rPr>
              <a:t>name=</a:t>
            </a:r>
            <a:r>
              <a:rPr lang="en-US" sz="1500" dirty="0" err="1" smtClean="0">
                <a:sym typeface="Wingdings" panose="05000000000000000000" pitchFamily="2" charset="2"/>
              </a:rPr>
              <a:t>devops</a:t>
            </a:r>
            <a:r>
              <a:rPr lang="en-US" sz="1500" dirty="0" smtClean="0">
                <a:sym typeface="Wingdings" panose="05000000000000000000" pitchFamily="2" charset="2"/>
              </a:rPr>
              <a:t>  we will get the response which again matches with </a:t>
            </a:r>
            <a:r>
              <a:rPr lang="en-US" sz="1500" dirty="0" err="1" smtClean="0">
                <a:sym typeface="Wingdings" panose="05000000000000000000" pitchFamily="2" charset="2"/>
              </a:rPr>
              <a:t>resposemessage</a:t>
            </a:r>
            <a:r>
              <a:rPr lang="en-US" sz="1500" dirty="0" smtClean="0">
                <a:sym typeface="Wingdings" panose="05000000000000000000" pitchFamily="2" charset="2"/>
              </a:rPr>
              <a:t> in the code.</a:t>
            </a:r>
          </a:p>
          <a:p>
            <a:pPr>
              <a:buFont typeface="Wingdings" panose="05000000000000000000" pitchFamily="2" charset="2"/>
              <a:buChar char="à"/>
            </a:pPr>
            <a:r>
              <a:rPr lang="en-US" sz="1500" dirty="0" smtClean="0">
                <a:sym typeface="Wingdings" panose="05000000000000000000" pitchFamily="2" charset="2"/>
              </a:rPr>
              <a:t>If you want we can change the </a:t>
            </a:r>
            <a:r>
              <a:rPr lang="en-US" sz="1500" dirty="0" err="1" smtClean="0">
                <a:sym typeface="Wingdings" panose="05000000000000000000" pitchFamily="2" charset="2"/>
              </a:rPr>
              <a:t>respose</a:t>
            </a:r>
            <a:r>
              <a:rPr lang="en-US" sz="1500" dirty="0" smtClean="0">
                <a:sym typeface="Wingdings" panose="05000000000000000000" pitchFamily="2" charset="2"/>
              </a:rPr>
              <a:t> message code.</a:t>
            </a:r>
          </a:p>
          <a:p>
            <a:pPr marL="0" indent="0">
              <a:buNone/>
            </a:pPr>
            <a:r>
              <a:rPr lang="en-US" sz="1500" b="1" dirty="0" smtClean="0"/>
              <a:t>Demo from VS code:</a:t>
            </a:r>
          </a:p>
          <a:p>
            <a:pPr>
              <a:buFont typeface="Wingdings" panose="05000000000000000000" pitchFamily="2" charset="2"/>
              <a:buChar char="à"/>
            </a:pPr>
            <a:r>
              <a:rPr lang="en-US" sz="1500" dirty="0" smtClean="0"/>
              <a:t>Create other function app</a:t>
            </a:r>
          </a:p>
          <a:p>
            <a:pPr>
              <a:buFont typeface="Wingdings" panose="05000000000000000000" pitchFamily="2" charset="2"/>
              <a:buChar char="à"/>
            </a:pPr>
            <a:r>
              <a:rPr lang="en-US" sz="1500" dirty="0" err="1" smtClean="0"/>
              <a:t>Fn</a:t>
            </a:r>
            <a:r>
              <a:rPr lang="en-US" sz="1500" dirty="0" smtClean="0"/>
              <a:t> f1 </a:t>
            </a:r>
            <a:r>
              <a:rPr lang="en-US" sz="1500" dirty="0" smtClean="0">
                <a:sym typeface="Wingdings" panose="05000000000000000000" pitchFamily="2" charset="2"/>
              </a:rPr>
              <a:t> create function  http trigger  name of the trigger  namespace default  admin  it will create project</a:t>
            </a:r>
          </a:p>
          <a:p>
            <a:pPr>
              <a:buFont typeface="Wingdings" panose="05000000000000000000" pitchFamily="2" charset="2"/>
              <a:buChar char="à"/>
            </a:pPr>
            <a:r>
              <a:rPr lang="en-US" sz="1500" dirty="0" smtClean="0">
                <a:sym typeface="Wingdings" panose="05000000000000000000" pitchFamily="2" charset="2"/>
              </a:rPr>
              <a:t>Change the </a:t>
            </a:r>
            <a:r>
              <a:rPr lang="en-US" sz="1500" dirty="0" err="1" smtClean="0">
                <a:sym typeface="Wingdings" panose="05000000000000000000" pitchFamily="2" charset="2"/>
              </a:rPr>
              <a:t>local.setting.json</a:t>
            </a:r>
            <a:r>
              <a:rPr lang="en-US" sz="1500" dirty="0" smtClean="0">
                <a:sym typeface="Wingdings" panose="05000000000000000000" pitchFamily="2" charset="2"/>
              </a:rPr>
              <a:t>  and deploy  also check the logs</a:t>
            </a:r>
            <a:endParaRPr lang="en-US" sz="1500" dirty="0" smtClean="0"/>
          </a:p>
        </p:txBody>
      </p:sp>
    </p:spTree>
    <p:extLst>
      <p:ext uri="{BB962C8B-B14F-4D97-AF65-F5344CB8AC3E}">
        <p14:creationId xmlns:p14="http://schemas.microsoft.com/office/powerpoint/2010/main" val="31979828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Logic Apps:</a:t>
            </a:r>
          </a:p>
          <a:p>
            <a:pPr>
              <a:buFont typeface="Wingdings" panose="05000000000000000000" pitchFamily="2" charset="2"/>
              <a:buChar char="à"/>
            </a:pPr>
            <a:r>
              <a:rPr lang="en-US" sz="1500" dirty="0" smtClean="0">
                <a:sym typeface="Wingdings" panose="05000000000000000000" pitchFamily="2" charset="2"/>
              </a:rPr>
              <a:t>When it comes to integration across multiple services in azure it is the best service.</a:t>
            </a:r>
          </a:p>
          <a:p>
            <a:pPr>
              <a:buFont typeface="Wingdings" panose="05000000000000000000" pitchFamily="2" charset="2"/>
              <a:buChar char="à"/>
            </a:pPr>
            <a:r>
              <a:rPr lang="en-US" sz="1500" dirty="0" smtClean="0">
                <a:sym typeface="Wingdings" panose="05000000000000000000" pitchFamily="2" charset="2"/>
              </a:rPr>
              <a:t>Logic app allows you to schedule, automate and orchestrate the tasks. That means you are creating flows to do some work like </a:t>
            </a:r>
            <a:r>
              <a:rPr lang="en-US" sz="1500" dirty="0" err="1" smtClean="0">
                <a:sym typeface="Wingdings" panose="05000000000000000000" pitchFamily="2" charset="2"/>
              </a:rPr>
              <a:t>etl</a:t>
            </a:r>
            <a:r>
              <a:rPr lang="en-US" sz="1500" dirty="0" smtClean="0">
                <a:sym typeface="Wingdings" panose="05000000000000000000" pitchFamily="2" charset="2"/>
              </a:rPr>
              <a:t>, email</a:t>
            </a:r>
          </a:p>
          <a:p>
            <a:pPr marL="0" indent="0">
              <a:buNone/>
            </a:pPr>
            <a:r>
              <a:rPr lang="en-US" sz="1500" dirty="0" smtClean="0">
                <a:sym typeface="Wingdings" panose="05000000000000000000" pitchFamily="2" charset="2"/>
              </a:rPr>
              <a:t>How it works: </a:t>
            </a:r>
          </a:p>
          <a:p>
            <a:pPr>
              <a:buFont typeface="Wingdings" panose="05000000000000000000" pitchFamily="2" charset="2"/>
              <a:buChar char="à"/>
            </a:pPr>
            <a:r>
              <a:rPr lang="en-US" sz="1500" dirty="0" smtClean="0">
                <a:sym typeface="Wingdings" panose="05000000000000000000" pitchFamily="2" charset="2"/>
              </a:rPr>
              <a:t>Every step of logic app is action.</a:t>
            </a:r>
          </a:p>
          <a:p>
            <a:pPr>
              <a:buFont typeface="Wingdings" panose="05000000000000000000" pitchFamily="2" charset="2"/>
              <a:buChar char="à"/>
            </a:pPr>
            <a:r>
              <a:rPr lang="en-US" sz="1500" dirty="0" smtClean="0">
                <a:sym typeface="Wingdings" panose="05000000000000000000" pitchFamily="2" charset="2"/>
              </a:rPr>
              <a:t>Like action followed by action followed by action.</a:t>
            </a:r>
          </a:p>
          <a:p>
            <a:pPr>
              <a:buFont typeface="Wingdings" panose="05000000000000000000" pitchFamily="2" charset="2"/>
              <a:buChar char="à"/>
            </a:pPr>
            <a:r>
              <a:rPr lang="en-US" sz="1500" dirty="0" smtClean="0">
                <a:sym typeface="Wingdings" panose="05000000000000000000" pitchFamily="2" charset="2"/>
              </a:rPr>
              <a:t>It also has capability of conditions as well.</a:t>
            </a:r>
          </a:p>
          <a:p>
            <a:pPr>
              <a:buFont typeface="Wingdings" panose="05000000000000000000" pitchFamily="2" charset="2"/>
              <a:buChar char="à"/>
            </a:pPr>
            <a:endParaRPr lang="en-US" sz="1500" dirty="0"/>
          </a:p>
        </p:txBody>
      </p:sp>
      <p:pic>
        <p:nvPicPr>
          <p:cNvPr id="2" name="Picture 1"/>
          <p:cNvPicPr>
            <a:picLocks noChangeAspect="1"/>
          </p:cNvPicPr>
          <p:nvPr/>
        </p:nvPicPr>
        <p:blipFill>
          <a:blip r:embed="rId2"/>
          <a:stretch>
            <a:fillRect/>
          </a:stretch>
        </p:blipFill>
        <p:spPr>
          <a:xfrm>
            <a:off x="1306729" y="2601532"/>
            <a:ext cx="2474763" cy="3511572"/>
          </a:xfrm>
          <a:prstGeom prst="rect">
            <a:avLst/>
          </a:prstGeom>
        </p:spPr>
      </p:pic>
      <p:pic>
        <p:nvPicPr>
          <p:cNvPr id="4" name="Picture 3"/>
          <p:cNvPicPr>
            <a:picLocks noChangeAspect="1"/>
          </p:cNvPicPr>
          <p:nvPr/>
        </p:nvPicPr>
        <p:blipFill>
          <a:blip r:embed="rId3"/>
          <a:stretch>
            <a:fillRect/>
          </a:stretch>
        </p:blipFill>
        <p:spPr>
          <a:xfrm>
            <a:off x="4481848" y="2535454"/>
            <a:ext cx="6654017" cy="3577650"/>
          </a:xfrm>
          <a:prstGeom prst="rect">
            <a:avLst/>
          </a:prstGeom>
        </p:spPr>
      </p:pic>
    </p:spTree>
    <p:extLst>
      <p:ext uri="{BB962C8B-B14F-4D97-AF65-F5344CB8AC3E}">
        <p14:creationId xmlns:p14="http://schemas.microsoft.com/office/powerpoint/2010/main" val="37423191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smtClean="0">
                <a:sym typeface="Wingdings" panose="05000000000000000000" pitchFamily="2" charset="2"/>
              </a:rPr>
              <a:t> Each action in the logic app is contains input as well as output. </a:t>
            </a:r>
            <a:endParaRPr lang="en-US" sz="1500" dirty="0" smtClean="0"/>
          </a:p>
          <a:p>
            <a:pPr marL="0" indent="0">
              <a:buNone/>
            </a:pPr>
            <a:r>
              <a:rPr lang="en-US" sz="1500" dirty="0" err="1" smtClean="0"/>
              <a:t>Eg</a:t>
            </a:r>
            <a:r>
              <a:rPr lang="en-US" sz="1500" dirty="0" smtClean="0"/>
              <a:t>: Imagine we are working on persons table person in input in first action, output is age, name. 2</a:t>
            </a:r>
            <a:r>
              <a:rPr lang="en-US" sz="1500" baseline="30000" dirty="0" smtClean="0"/>
              <a:t>nd</a:t>
            </a:r>
            <a:r>
              <a:rPr lang="en-US" sz="1500" dirty="0" smtClean="0"/>
              <a:t> action we can take one or more previous outputs and filter it out. In 3</a:t>
            </a:r>
            <a:r>
              <a:rPr lang="en-US" sz="1500" baseline="30000" dirty="0" smtClean="0"/>
              <a:t>rd</a:t>
            </a:r>
            <a:r>
              <a:rPr lang="en-US" sz="1500" dirty="0" smtClean="0"/>
              <a:t> action we can take outputs of first 2 actions. That means we can combine 2 action outputs in the final action.</a:t>
            </a:r>
            <a:endParaRPr lang="en-US" sz="1500" dirty="0"/>
          </a:p>
        </p:txBody>
      </p:sp>
      <p:pic>
        <p:nvPicPr>
          <p:cNvPr id="2" name="Picture 1"/>
          <p:cNvPicPr>
            <a:picLocks noChangeAspect="1"/>
          </p:cNvPicPr>
          <p:nvPr/>
        </p:nvPicPr>
        <p:blipFill>
          <a:blip r:embed="rId2"/>
          <a:stretch>
            <a:fillRect/>
          </a:stretch>
        </p:blipFill>
        <p:spPr>
          <a:xfrm>
            <a:off x="2678806" y="1545465"/>
            <a:ext cx="5691882" cy="4778062"/>
          </a:xfrm>
          <a:prstGeom prst="rect">
            <a:avLst/>
          </a:prstGeom>
        </p:spPr>
      </p:pic>
    </p:spTree>
    <p:extLst>
      <p:ext uri="{BB962C8B-B14F-4D97-AF65-F5344CB8AC3E}">
        <p14:creationId xmlns:p14="http://schemas.microsoft.com/office/powerpoint/2010/main" val="126615713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smtClean="0">
                <a:sym typeface="Wingdings" panose="05000000000000000000" pitchFamily="2" charset="2"/>
              </a:rPr>
              <a:t> First action in logic app is a trigger. This invokes the entire flow. </a:t>
            </a:r>
            <a:endParaRPr lang="en-US" sz="1500" dirty="0"/>
          </a:p>
        </p:txBody>
      </p:sp>
      <p:pic>
        <p:nvPicPr>
          <p:cNvPr id="2" name="Picture 1"/>
          <p:cNvPicPr>
            <a:picLocks noChangeAspect="1"/>
          </p:cNvPicPr>
          <p:nvPr/>
        </p:nvPicPr>
        <p:blipFill>
          <a:blip r:embed="rId2"/>
          <a:stretch>
            <a:fillRect/>
          </a:stretch>
        </p:blipFill>
        <p:spPr>
          <a:xfrm>
            <a:off x="1596981" y="916857"/>
            <a:ext cx="8815655" cy="5279289"/>
          </a:xfrm>
          <a:prstGeom prst="rect">
            <a:avLst/>
          </a:prstGeom>
        </p:spPr>
      </p:pic>
    </p:spTree>
    <p:extLst>
      <p:ext uri="{BB962C8B-B14F-4D97-AF65-F5344CB8AC3E}">
        <p14:creationId xmlns:p14="http://schemas.microsoft.com/office/powerpoint/2010/main" val="184636033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err="1" smtClean="0"/>
              <a:t>Eg</a:t>
            </a:r>
            <a:r>
              <a:rPr lang="en-US" sz="1500" dirty="0" smtClean="0"/>
              <a:t>: http </a:t>
            </a:r>
            <a:r>
              <a:rPr lang="en-US" sz="1500" dirty="0" err="1" smtClean="0"/>
              <a:t>trigget</a:t>
            </a:r>
            <a:r>
              <a:rPr lang="en-US" sz="1500" dirty="0" smtClean="0"/>
              <a:t> and http response.</a:t>
            </a:r>
            <a:endParaRPr lang="en-US" sz="1500" dirty="0"/>
          </a:p>
        </p:txBody>
      </p:sp>
      <p:pic>
        <p:nvPicPr>
          <p:cNvPr id="2" name="Picture 1"/>
          <p:cNvPicPr>
            <a:picLocks noChangeAspect="1"/>
          </p:cNvPicPr>
          <p:nvPr/>
        </p:nvPicPr>
        <p:blipFill>
          <a:blip r:embed="rId2"/>
          <a:stretch>
            <a:fillRect/>
          </a:stretch>
        </p:blipFill>
        <p:spPr>
          <a:xfrm>
            <a:off x="1603955" y="1262129"/>
            <a:ext cx="4545707" cy="5198068"/>
          </a:xfrm>
          <a:prstGeom prst="rect">
            <a:avLst/>
          </a:prstGeom>
        </p:spPr>
      </p:pic>
      <p:pic>
        <p:nvPicPr>
          <p:cNvPr id="4" name="Picture 3"/>
          <p:cNvPicPr>
            <a:picLocks noChangeAspect="1"/>
          </p:cNvPicPr>
          <p:nvPr/>
        </p:nvPicPr>
        <p:blipFill>
          <a:blip r:embed="rId3"/>
          <a:stretch>
            <a:fillRect/>
          </a:stretch>
        </p:blipFill>
        <p:spPr>
          <a:xfrm>
            <a:off x="6249943" y="2105091"/>
            <a:ext cx="4714875" cy="1514475"/>
          </a:xfrm>
          <a:prstGeom prst="rect">
            <a:avLst/>
          </a:prstGeom>
        </p:spPr>
      </p:pic>
    </p:spTree>
    <p:extLst>
      <p:ext uri="{BB962C8B-B14F-4D97-AF65-F5344CB8AC3E}">
        <p14:creationId xmlns:p14="http://schemas.microsoft.com/office/powerpoint/2010/main" val="29157437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 </a:t>
            </a:r>
          </a:p>
          <a:p>
            <a:pPr marL="0" indent="0">
              <a:buNone/>
            </a:pPr>
            <a:r>
              <a:rPr lang="en-US" sz="1500" dirty="0" smtClean="0"/>
              <a:t>Demo: Explain about difference b/w standard and consumption logic app.</a:t>
            </a:r>
          </a:p>
          <a:p>
            <a:pPr>
              <a:buFont typeface="Wingdings" panose="05000000000000000000" pitchFamily="2" charset="2"/>
              <a:buChar char="à"/>
            </a:pPr>
            <a:r>
              <a:rPr lang="en-US" sz="1500" dirty="0" smtClean="0">
                <a:sym typeface="Wingdings" panose="05000000000000000000" pitchFamily="2" charset="2"/>
              </a:rPr>
              <a:t>Create a consumption logic app.</a:t>
            </a:r>
          </a:p>
          <a:p>
            <a:pPr>
              <a:buFont typeface="Wingdings" panose="05000000000000000000" pitchFamily="2" charset="2"/>
              <a:buChar char="à"/>
            </a:pPr>
            <a:r>
              <a:rPr lang="en-US" sz="1500" dirty="0" smtClean="0">
                <a:sym typeface="Wingdings" panose="05000000000000000000" pitchFamily="2" charset="2"/>
              </a:rPr>
              <a:t>We can see different triggers and some templates as well on the home page. </a:t>
            </a:r>
          </a:p>
          <a:p>
            <a:pPr>
              <a:buFont typeface="Wingdings" panose="05000000000000000000" pitchFamily="2" charset="2"/>
              <a:buChar char="à"/>
            </a:pPr>
            <a:r>
              <a:rPr lang="en-US" sz="1500" dirty="0" smtClean="0">
                <a:sym typeface="Wingdings" panose="05000000000000000000" pitchFamily="2" charset="2"/>
              </a:rPr>
              <a:t>Click on blank logic app,  request  when http request received  add new </a:t>
            </a:r>
            <a:r>
              <a:rPr lang="en-US" sz="1500" dirty="0" err="1" smtClean="0">
                <a:sym typeface="Wingdings" panose="05000000000000000000" pitchFamily="2" charset="2"/>
              </a:rPr>
              <a:t>perameter</a:t>
            </a:r>
            <a:r>
              <a:rPr lang="en-US" sz="1500" dirty="0" smtClean="0">
                <a:sym typeface="Wingdings" panose="05000000000000000000" pitchFamily="2" charset="2"/>
              </a:rPr>
              <a:t>, select method  select get </a:t>
            </a:r>
          </a:p>
          <a:p>
            <a:pPr>
              <a:buFont typeface="Wingdings" panose="05000000000000000000" pitchFamily="2" charset="2"/>
              <a:buChar char="à"/>
            </a:pPr>
            <a:r>
              <a:rPr lang="en-US" sz="1500" dirty="0" err="1" smtClean="0">
                <a:sym typeface="Wingdings" panose="05000000000000000000" pitchFamily="2" charset="2"/>
              </a:rPr>
              <a:t>Clic</a:t>
            </a:r>
            <a:r>
              <a:rPr lang="en-US" sz="1500" dirty="0" smtClean="0">
                <a:sym typeface="Wingdings" panose="05000000000000000000" pitchFamily="2" charset="2"/>
              </a:rPr>
              <a:t> on + button for new action  type response  in body type “Hello World”  save  run</a:t>
            </a:r>
          </a:p>
          <a:p>
            <a:pPr>
              <a:buFont typeface="Wingdings" panose="05000000000000000000" pitchFamily="2" charset="2"/>
              <a:buChar char="à"/>
            </a:pPr>
            <a:r>
              <a:rPr lang="en-US" sz="1500" dirty="0" smtClean="0">
                <a:sym typeface="Wingdings" panose="05000000000000000000" pitchFamily="2" charset="2"/>
              </a:rPr>
              <a:t>Go to overview  click on that activity.</a:t>
            </a:r>
          </a:p>
          <a:p>
            <a:pPr>
              <a:buFont typeface="Wingdings" panose="05000000000000000000" pitchFamily="2" charset="2"/>
              <a:buChar char="à"/>
            </a:pPr>
            <a:r>
              <a:rPr lang="en-US" sz="1500" dirty="0" smtClean="0">
                <a:sym typeface="Wingdings" panose="05000000000000000000" pitchFamily="2" charset="2"/>
              </a:rPr>
              <a:t>Go to designer and run with payload  copy the http trigger and hit in the browser. We will get another run.</a:t>
            </a:r>
          </a:p>
          <a:p>
            <a:pPr>
              <a:buFont typeface="Wingdings" panose="05000000000000000000" pitchFamily="2" charset="2"/>
              <a:buChar char="à"/>
            </a:pPr>
            <a:r>
              <a:rPr lang="en-US" sz="1500" dirty="0" smtClean="0">
                <a:sym typeface="Wingdings" panose="05000000000000000000" pitchFamily="2" charset="2"/>
              </a:rPr>
              <a:t>Go to code view to check the code what ever we have designed.</a:t>
            </a:r>
          </a:p>
          <a:p>
            <a:pPr>
              <a:buFont typeface="Wingdings" panose="05000000000000000000" pitchFamily="2" charset="2"/>
              <a:buChar char="à"/>
            </a:pPr>
            <a:r>
              <a:rPr lang="en-US" sz="1500" dirty="0" smtClean="0">
                <a:sym typeface="Wingdings" panose="05000000000000000000" pitchFamily="2" charset="2"/>
              </a:rPr>
              <a:t>Click on version  each time a run happened there is a new version will be created.</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Go back to designer  add new parameter, Relative path  /{name}  save</a:t>
            </a:r>
          </a:p>
          <a:p>
            <a:pPr>
              <a:buFont typeface="Wingdings" panose="05000000000000000000" pitchFamily="2" charset="2"/>
              <a:buChar char="à"/>
            </a:pPr>
            <a:r>
              <a:rPr lang="en-US" sz="1500" dirty="0" smtClean="0">
                <a:sym typeface="Wingdings" panose="05000000000000000000" pitchFamily="2" charset="2"/>
              </a:rPr>
              <a:t>Go to the path again  copy the http path  notice one more invoke option is there  but we change it will not work at all. </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Go back to logic app  in the </a:t>
            </a:r>
            <a:r>
              <a:rPr lang="en-US" sz="1500" dirty="0" err="1" smtClean="0">
                <a:sym typeface="Wingdings" panose="05000000000000000000" pitchFamily="2" charset="2"/>
              </a:rPr>
              <a:t>respose</a:t>
            </a:r>
            <a:r>
              <a:rPr lang="en-US" sz="1500" dirty="0" smtClean="0">
                <a:sym typeface="Wingdings" panose="05000000000000000000" pitchFamily="2" charset="2"/>
              </a:rPr>
              <a:t> option paste the dynamic content called “name”.   now the </a:t>
            </a:r>
            <a:r>
              <a:rPr lang="en-US" sz="1500" dirty="0" err="1" smtClean="0">
                <a:sym typeface="Wingdings" panose="05000000000000000000" pitchFamily="2" charset="2"/>
              </a:rPr>
              <a:t>url</a:t>
            </a:r>
            <a:r>
              <a:rPr lang="en-US" sz="1500" dirty="0" smtClean="0">
                <a:sym typeface="Wingdings" panose="05000000000000000000" pitchFamily="2" charset="2"/>
              </a:rPr>
              <a:t>  do the same like earlier. Now it will work.  now the http value will be changed.</a:t>
            </a:r>
            <a:endParaRPr lang="en-US" sz="1500" dirty="0"/>
          </a:p>
        </p:txBody>
      </p:sp>
    </p:spTree>
    <p:extLst>
      <p:ext uri="{BB962C8B-B14F-4D97-AF65-F5344CB8AC3E}">
        <p14:creationId xmlns:p14="http://schemas.microsoft.com/office/powerpoint/2010/main" val="126750068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smtClean="0"/>
              <a:t>Demo-2: </a:t>
            </a:r>
          </a:p>
          <a:p>
            <a:pPr>
              <a:buFont typeface="Wingdings" panose="05000000000000000000" pitchFamily="2" charset="2"/>
              <a:buChar char="à"/>
            </a:pPr>
            <a:r>
              <a:rPr lang="en-US" sz="1500" dirty="0" smtClean="0">
                <a:sym typeface="Wingdings" panose="05000000000000000000" pitchFamily="2" charset="2"/>
              </a:rPr>
              <a:t>Create storage account.</a:t>
            </a:r>
          </a:p>
          <a:p>
            <a:pPr>
              <a:buFont typeface="Wingdings" panose="05000000000000000000" pitchFamily="2" charset="2"/>
              <a:buChar char="à"/>
            </a:pPr>
            <a:r>
              <a:rPr lang="en-US" sz="1500" dirty="0" smtClean="0">
                <a:sym typeface="Wingdings" panose="05000000000000000000" pitchFamily="2" charset="2"/>
              </a:rPr>
              <a:t>Create container called log.</a:t>
            </a:r>
          </a:p>
          <a:p>
            <a:pPr>
              <a:buFont typeface="Wingdings" panose="05000000000000000000" pitchFamily="2" charset="2"/>
              <a:buChar char="à"/>
            </a:pPr>
            <a:r>
              <a:rPr lang="en-US" sz="1500" dirty="0" smtClean="0">
                <a:sym typeface="Wingdings" panose="05000000000000000000" pitchFamily="2" charset="2"/>
              </a:rPr>
              <a:t>Go back to logic app designer.</a:t>
            </a:r>
          </a:p>
          <a:p>
            <a:pPr>
              <a:buFont typeface="Wingdings" panose="05000000000000000000" pitchFamily="2" charset="2"/>
              <a:buChar char="à"/>
            </a:pPr>
            <a:r>
              <a:rPr lang="en-US" sz="1500" dirty="0" smtClean="0">
                <a:sym typeface="Wingdings" panose="05000000000000000000" pitchFamily="2" charset="2"/>
              </a:rPr>
              <a:t>Add step b/w request and </a:t>
            </a:r>
            <a:r>
              <a:rPr lang="en-US" sz="1500" dirty="0" err="1" smtClean="0">
                <a:sym typeface="Wingdings" panose="05000000000000000000" pitchFamily="2" charset="2"/>
              </a:rPr>
              <a:t>respose</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Add action  type blob  select azure blob storage   then find our action, create blob v2  define the connection, </a:t>
            </a:r>
            <a:r>
              <a:rPr lang="en-US" sz="1500" dirty="0" err="1" smtClean="0">
                <a:sym typeface="Wingdings" panose="05000000000000000000" pitchFamily="2" charset="2"/>
              </a:rPr>
              <a:t>blobconnection</a:t>
            </a:r>
            <a:r>
              <a:rPr lang="en-US" sz="1500" dirty="0" smtClean="0">
                <a:sym typeface="Wingdings" panose="05000000000000000000" pitchFamily="2" charset="2"/>
              </a:rPr>
              <a:t>  connect with keys select the path  blob name as “</a:t>
            </a:r>
            <a:r>
              <a:rPr lang="en-US" sz="1500" dirty="0" err="1" smtClean="0">
                <a:sym typeface="Wingdings" panose="05000000000000000000" pitchFamily="2" charset="2"/>
              </a:rPr>
              <a:t>name”.txt</a:t>
            </a:r>
            <a:r>
              <a:rPr lang="en-US" sz="1500" dirty="0" smtClean="0">
                <a:sym typeface="Wingdings" panose="05000000000000000000" pitchFamily="2" charset="2"/>
              </a:rPr>
              <a:t>.  keep any content.  once we run. We will get a file in the blob container.</a:t>
            </a:r>
          </a:p>
          <a:p>
            <a:pPr marL="0" indent="0">
              <a:buNone/>
            </a:pPr>
            <a:r>
              <a:rPr lang="en-US" sz="1500" dirty="0" smtClean="0">
                <a:sym typeface="Wingdings" panose="05000000000000000000" pitchFamily="2" charset="2"/>
              </a:rPr>
              <a:t>Demo-3: </a:t>
            </a:r>
          </a:p>
          <a:p>
            <a:pPr>
              <a:buFont typeface="Wingdings" panose="05000000000000000000" pitchFamily="2" charset="2"/>
              <a:buChar char="à"/>
            </a:pPr>
            <a:r>
              <a:rPr lang="en-US" sz="1500" dirty="0" smtClean="0">
                <a:sym typeface="Wingdings" panose="05000000000000000000" pitchFamily="2" charset="2"/>
              </a:rPr>
              <a:t>Create new logic app</a:t>
            </a:r>
          </a:p>
          <a:p>
            <a:pPr>
              <a:buFont typeface="Wingdings" panose="05000000000000000000" pitchFamily="2" charset="2"/>
              <a:buChar char="à"/>
            </a:pPr>
            <a:r>
              <a:rPr lang="en-US" sz="1500" dirty="0" smtClean="0">
                <a:sym typeface="Wingdings" panose="05000000000000000000" pitchFamily="2" charset="2"/>
              </a:rPr>
              <a:t>Designer  blob  add trigger</a:t>
            </a:r>
          </a:p>
          <a:p>
            <a:pPr>
              <a:buFont typeface="Wingdings" panose="05000000000000000000" pitchFamily="2" charset="2"/>
              <a:buChar char="à"/>
            </a:pPr>
            <a:r>
              <a:rPr lang="en-US" sz="1500" dirty="0" smtClean="0">
                <a:sym typeface="Wingdings" panose="05000000000000000000" pitchFamily="2" charset="2"/>
              </a:rPr>
              <a:t>Provide connection name  select container log</a:t>
            </a:r>
          </a:p>
          <a:p>
            <a:pPr>
              <a:buFont typeface="Wingdings" panose="05000000000000000000" pitchFamily="2" charset="2"/>
              <a:buChar char="à"/>
            </a:pPr>
            <a:r>
              <a:rPr lang="en-US" sz="1500" dirty="0" smtClean="0">
                <a:sym typeface="Wingdings" panose="05000000000000000000" pitchFamily="2" charset="2"/>
              </a:rPr>
              <a:t>Change interval 3 to 1</a:t>
            </a:r>
          </a:p>
          <a:p>
            <a:pPr>
              <a:buFont typeface="Wingdings" panose="05000000000000000000" pitchFamily="2" charset="2"/>
              <a:buChar char="à"/>
            </a:pPr>
            <a:r>
              <a:rPr lang="en-US" sz="1500" dirty="0" smtClean="0">
                <a:sym typeface="Wingdings" panose="05000000000000000000" pitchFamily="2" charset="2"/>
              </a:rPr>
              <a:t>New action  office 365 send email  </a:t>
            </a:r>
            <a:r>
              <a:rPr lang="en-US" sz="1500" dirty="0" err="1" smtClean="0">
                <a:sym typeface="Wingdings" panose="05000000000000000000" pitchFamily="2" charset="2"/>
              </a:rPr>
              <a:t>authoticate</a:t>
            </a:r>
            <a:r>
              <a:rPr lang="en-US" sz="1500" dirty="0" smtClean="0">
                <a:sym typeface="Wingdings" panose="05000000000000000000" pitchFamily="2" charset="2"/>
              </a:rPr>
              <a:t>.</a:t>
            </a:r>
            <a:endParaRPr lang="en-US" sz="1500" dirty="0"/>
          </a:p>
        </p:txBody>
      </p:sp>
      <p:pic>
        <p:nvPicPr>
          <p:cNvPr id="2" name="Picture 1"/>
          <p:cNvPicPr>
            <a:picLocks noChangeAspect="1"/>
          </p:cNvPicPr>
          <p:nvPr/>
        </p:nvPicPr>
        <p:blipFill>
          <a:blip r:embed="rId2"/>
          <a:stretch>
            <a:fillRect/>
          </a:stretch>
        </p:blipFill>
        <p:spPr>
          <a:xfrm>
            <a:off x="3810604" y="206062"/>
            <a:ext cx="7172325" cy="1724025"/>
          </a:xfrm>
          <a:prstGeom prst="rect">
            <a:avLst/>
          </a:prstGeom>
        </p:spPr>
      </p:pic>
      <p:pic>
        <p:nvPicPr>
          <p:cNvPr id="4" name="Picture 3"/>
          <p:cNvPicPr>
            <a:picLocks noChangeAspect="1"/>
          </p:cNvPicPr>
          <p:nvPr/>
        </p:nvPicPr>
        <p:blipFill>
          <a:blip r:embed="rId3"/>
          <a:stretch>
            <a:fillRect/>
          </a:stretch>
        </p:blipFill>
        <p:spPr>
          <a:xfrm>
            <a:off x="4559120" y="2992197"/>
            <a:ext cx="7426817" cy="871465"/>
          </a:xfrm>
          <a:prstGeom prst="rect">
            <a:avLst/>
          </a:prstGeom>
        </p:spPr>
      </p:pic>
    </p:spTree>
    <p:extLst>
      <p:ext uri="{BB962C8B-B14F-4D97-AF65-F5344CB8AC3E}">
        <p14:creationId xmlns:p14="http://schemas.microsoft.com/office/powerpoint/2010/main" val="27514207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034" y="386366"/>
            <a:ext cx="11127346" cy="6014434"/>
          </a:xfrm>
        </p:spPr>
        <p:txBody>
          <a:bodyPr>
            <a:normAutofit/>
          </a:bodyPr>
          <a:lstStyle/>
          <a:p>
            <a:pPr marL="0" indent="0">
              <a:buNone/>
            </a:pPr>
            <a:r>
              <a:rPr lang="en-US" sz="1600" dirty="0" smtClean="0"/>
              <a:t>Governed network:</a:t>
            </a:r>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p:txBody>
      </p:sp>
      <p:pic>
        <p:nvPicPr>
          <p:cNvPr id="4" name="Picture 3"/>
          <p:cNvPicPr>
            <a:picLocks noChangeAspect="1"/>
          </p:cNvPicPr>
          <p:nvPr/>
        </p:nvPicPr>
        <p:blipFill>
          <a:blip r:embed="rId2"/>
          <a:stretch>
            <a:fillRect/>
          </a:stretch>
        </p:blipFill>
        <p:spPr>
          <a:xfrm>
            <a:off x="2949262" y="923494"/>
            <a:ext cx="6741888" cy="3242822"/>
          </a:xfrm>
          <a:prstGeom prst="rect">
            <a:avLst/>
          </a:prstGeom>
        </p:spPr>
      </p:pic>
    </p:spTree>
    <p:extLst>
      <p:ext uri="{BB962C8B-B14F-4D97-AF65-F5344CB8AC3E}">
        <p14:creationId xmlns:p14="http://schemas.microsoft.com/office/powerpoint/2010/main" val="63038273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App Insights: </a:t>
            </a:r>
            <a:endParaRPr lang="en-US" sz="1500" dirty="0"/>
          </a:p>
        </p:txBody>
      </p:sp>
      <p:pic>
        <p:nvPicPr>
          <p:cNvPr id="4" name="Picture 3"/>
          <p:cNvPicPr>
            <a:picLocks noChangeAspect="1"/>
          </p:cNvPicPr>
          <p:nvPr/>
        </p:nvPicPr>
        <p:blipFill>
          <a:blip r:embed="rId2"/>
          <a:stretch>
            <a:fillRect/>
          </a:stretch>
        </p:blipFill>
        <p:spPr>
          <a:xfrm>
            <a:off x="2257425" y="723900"/>
            <a:ext cx="7677150" cy="5410200"/>
          </a:xfrm>
          <a:prstGeom prst="rect">
            <a:avLst/>
          </a:prstGeom>
        </p:spPr>
      </p:pic>
    </p:spTree>
    <p:extLst>
      <p:ext uri="{BB962C8B-B14F-4D97-AF65-F5344CB8AC3E}">
        <p14:creationId xmlns:p14="http://schemas.microsoft.com/office/powerpoint/2010/main" val="26100828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a:t>
            </a:r>
          </a:p>
          <a:p>
            <a:pPr marL="0" indent="0">
              <a:buNone/>
            </a:pPr>
            <a:r>
              <a:rPr lang="en-US" sz="1500" dirty="0" smtClean="0">
                <a:sym typeface="Wingdings" panose="05000000000000000000" pitchFamily="2" charset="2"/>
              </a:rPr>
              <a:t>Service bus is effectively a message sender or collector.</a:t>
            </a:r>
          </a:p>
          <a:p>
            <a:pPr marL="0" indent="0">
              <a:buNone/>
            </a:pPr>
            <a:r>
              <a:rPr lang="en-US" sz="1500" dirty="0" smtClean="0">
                <a:sym typeface="Wingdings" panose="05000000000000000000" pitchFamily="2" charset="2"/>
              </a:rPr>
              <a:t>Why we need service bus:</a:t>
            </a:r>
          </a:p>
          <a:p>
            <a:pPr>
              <a:buFont typeface="Wingdings" panose="05000000000000000000" pitchFamily="2" charset="2"/>
              <a:buChar char="à"/>
            </a:pPr>
            <a:r>
              <a:rPr lang="en-US" sz="1500" dirty="0" smtClean="0">
                <a:sym typeface="Wingdings" panose="05000000000000000000" pitchFamily="2" charset="2"/>
              </a:rPr>
              <a:t>Image you have a offer to book a flight ticket, back in days we were using monolithic application. That is not good user experience app. So went away of the app.</a:t>
            </a:r>
          </a:p>
          <a:p>
            <a:pPr>
              <a:buFont typeface="Wingdings" panose="05000000000000000000" pitchFamily="2" charset="2"/>
              <a:buChar char="à"/>
            </a:pPr>
            <a:r>
              <a:rPr lang="en-US" sz="1500" dirty="0" err="1" smtClean="0">
                <a:sym typeface="Wingdings" panose="05000000000000000000" pitchFamily="2" charset="2"/>
              </a:rPr>
              <a:t>Eg</a:t>
            </a:r>
            <a:r>
              <a:rPr lang="en-US" sz="1500" dirty="0" smtClean="0">
                <a:sym typeface="Wingdings" panose="05000000000000000000" pitchFamily="2" charset="2"/>
              </a:rPr>
              <a:t>: If you are using a micro service architecture, we need to deal different </a:t>
            </a:r>
            <a:r>
              <a:rPr lang="en-US" sz="1500" dirty="0" err="1" smtClean="0">
                <a:sym typeface="Wingdings" panose="05000000000000000000" pitchFamily="2" charset="2"/>
              </a:rPr>
              <a:t>microservices</a:t>
            </a:r>
            <a:r>
              <a:rPr lang="en-US" sz="1500" dirty="0">
                <a:sym typeface="Wingdings" panose="05000000000000000000" pitchFamily="2" charset="2"/>
              </a:rPr>
              <a:t> </a:t>
            </a:r>
            <a:r>
              <a:rPr lang="en-US" sz="1500" dirty="0" smtClean="0">
                <a:sym typeface="Wingdings" panose="05000000000000000000" pitchFamily="2" charset="2"/>
              </a:rPr>
              <a:t>to complete a transaction. And each and everything has to go like a flow. Else our app is not working properly. If any time in middle the transaction cancelled, the complete transaction will be cancelled.</a:t>
            </a:r>
            <a:endParaRPr lang="en-US" sz="1500" dirty="0"/>
          </a:p>
        </p:txBody>
      </p:sp>
      <p:pic>
        <p:nvPicPr>
          <p:cNvPr id="2" name="Picture 1"/>
          <p:cNvPicPr>
            <a:picLocks noChangeAspect="1"/>
          </p:cNvPicPr>
          <p:nvPr/>
        </p:nvPicPr>
        <p:blipFill>
          <a:blip r:embed="rId2"/>
          <a:stretch>
            <a:fillRect/>
          </a:stretch>
        </p:blipFill>
        <p:spPr>
          <a:xfrm>
            <a:off x="2114617" y="2630845"/>
            <a:ext cx="6829425" cy="3476625"/>
          </a:xfrm>
          <a:prstGeom prst="rect">
            <a:avLst/>
          </a:prstGeom>
        </p:spPr>
      </p:pic>
    </p:spTree>
    <p:extLst>
      <p:ext uri="{BB962C8B-B14F-4D97-AF65-F5344CB8AC3E}">
        <p14:creationId xmlns:p14="http://schemas.microsoft.com/office/powerpoint/2010/main" val="328873832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We have 2 types</a:t>
            </a:r>
          </a:p>
          <a:p>
            <a:pPr marL="342900" indent="-342900">
              <a:buAutoNum type="arabicParenR"/>
            </a:pPr>
            <a:r>
              <a:rPr lang="en-US" sz="1500" dirty="0" smtClean="0"/>
              <a:t>Queues</a:t>
            </a:r>
          </a:p>
          <a:p>
            <a:pPr marL="342900" indent="-342900">
              <a:buAutoNum type="arabicParenR"/>
            </a:pPr>
            <a:r>
              <a:rPr lang="en-US" sz="1500" dirty="0" smtClean="0"/>
              <a:t>Topics</a:t>
            </a:r>
          </a:p>
          <a:p>
            <a:pPr marL="0" indent="0">
              <a:buNone/>
            </a:pPr>
            <a:r>
              <a:rPr lang="en-US" sz="1500" dirty="0" smtClean="0"/>
              <a:t>Queues: </a:t>
            </a:r>
          </a:p>
          <a:p>
            <a:pPr>
              <a:buFont typeface="Wingdings" panose="05000000000000000000" pitchFamily="2" charset="2"/>
              <a:buChar char="à"/>
            </a:pPr>
            <a:r>
              <a:rPr lang="en-US" sz="1500" dirty="0" smtClean="0">
                <a:sym typeface="Wingdings" panose="05000000000000000000" pitchFamily="2" charset="2"/>
              </a:rPr>
              <a:t>It works like FIFO. First in First out.</a:t>
            </a:r>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marL="0" indent="0">
              <a:buNone/>
            </a:pPr>
            <a:r>
              <a:rPr lang="en-US" sz="1500" dirty="0" smtClean="0"/>
              <a:t>Topic: </a:t>
            </a:r>
          </a:p>
          <a:p>
            <a:pPr>
              <a:buFont typeface="Wingdings" panose="05000000000000000000" pitchFamily="2" charset="2"/>
              <a:buChar char="à"/>
            </a:pPr>
            <a:r>
              <a:rPr lang="en-US" sz="1500" dirty="0" smtClean="0">
                <a:sym typeface="Wingdings" panose="05000000000000000000" pitchFamily="2" charset="2"/>
              </a:rPr>
              <a:t>This contains something called topics, subscriptions.</a:t>
            </a:r>
          </a:p>
          <a:p>
            <a:pPr>
              <a:buFont typeface="Wingdings" panose="05000000000000000000" pitchFamily="2" charset="2"/>
              <a:buChar char="à"/>
            </a:pPr>
            <a:r>
              <a:rPr lang="en-US" sz="1500" dirty="0" smtClean="0">
                <a:sym typeface="Wingdings" panose="05000000000000000000" pitchFamily="2" charset="2"/>
              </a:rPr>
              <a:t>Topic is a high level entity.</a:t>
            </a:r>
          </a:p>
          <a:p>
            <a:pPr>
              <a:buFont typeface="Wingdings" panose="05000000000000000000" pitchFamily="2" charset="2"/>
              <a:buChar char="à"/>
            </a:pPr>
            <a:r>
              <a:rPr lang="en-US" sz="1500" dirty="0" smtClean="0">
                <a:sym typeface="Wingdings" panose="05000000000000000000" pitchFamily="2" charset="2"/>
              </a:rPr>
              <a:t>Each subscription will listen to topic and takes the</a:t>
            </a:r>
          </a:p>
          <a:p>
            <a:pPr marL="0" indent="0">
              <a:buNone/>
            </a:pPr>
            <a:r>
              <a:rPr lang="en-US" sz="1500" dirty="0" smtClean="0">
                <a:sym typeface="Wingdings" panose="05000000000000000000" pitchFamily="2" charset="2"/>
              </a:rPr>
              <a:t>messages, and send it to process.</a:t>
            </a:r>
            <a:endParaRPr lang="en-US" sz="1500" dirty="0" smtClean="0"/>
          </a:p>
        </p:txBody>
      </p:sp>
      <p:pic>
        <p:nvPicPr>
          <p:cNvPr id="2" name="Picture 1"/>
          <p:cNvPicPr>
            <a:picLocks noChangeAspect="1"/>
          </p:cNvPicPr>
          <p:nvPr/>
        </p:nvPicPr>
        <p:blipFill>
          <a:blip r:embed="rId2"/>
          <a:stretch>
            <a:fillRect/>
          </a:stretch>
        </p:blipFill>
        <p:spPr>
          <a:xfrm>
            <a:off x="4462193" y="0"/>
            <a:ext cx="4710046" cy="2366291"/>
          </a:xfrm>
          <a:prstGeom prst="rect">
            <a:avLst/>
          </a:prstGeom>
        </p:spPr>
      </p:pic>
      <p:pic>
        <p:nvPicPr>
          <p:cNvPr id="4" name="Picture 3"/>
          <p:cNvPicPr>
            <a:picLocks noChangeAspect="1"/>
          </p:cNvPicPr>
          <p:nvPr/>
        </p:nvPicPr>
        <p:blipFill>
          <a:blip r:embed="rId3"/>
          <a:stretch>
            <a:fillRect/>
          </a:stretch>
        </p:blipFill>
        <p:spPr>
          <a:xfrm>
            <a:off x="5170532" y="3046893"/>
            <a:ext cx="5972175" cy="2905125"/>
          </a:xfrm>
          <a:prstGeom prst="rect">
            <a:avLst/>
          </a:prstGeom>
        </p:spPr>
      </p:pic>
    </p:spTree>
    <p:extLst>
      <p:ext uri="{BB962C8B-B14F-4D97-AF65-F5344CB8AC3E}">
        <p14:creationId xmlns:p14="http://schemas.microsoft.com/office/powerpoint/2010/main" val="72016165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a:t>
            </a:r>
          </a:p>
          <a:p>
            <a:pPr marL="0" indent="0">
              <a:buNone/>
            </a:pPr>
            <a:r>
              <a:rPr lang="en-US" sz="1500" dirty="0" smtClean="0">
                <a:sym typeface="Wingdings" panose="05000000000000000000" pitchFamily="2" charset="2"/>
              </a:rPr>
              <a:t>Without Azure service Bus:</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With Azure Service Bus:  </a:t>
            </a:r>
            <a:endParaRPr lang="en-US" sz="1500" dirty="0"/>
          </a:p>
        </p:txBody>
      </p:sp>
      <p:pic>
        <p:nvPicPr>
          <p:cNvPr id="2" name="Picture 1"/>
          <p:cNvPicPr>
            <a:picLocks noChangeAspect="1"/>
          </p:cNvPicPr>
          <p:nvPr/>
        </p:nvPicPr>
        <p:blipFill>
          <a:blip r:embed="rId2"/>
          <a:stretch>
            <a:fillRect/>
          </a:stretch>
        </p:blipFill>
        <p:spPr>
          <a:xfrm>
            <a:off x="3546185" y="321972"/>
            <a:ext cx="6049245" cy="2871653"/>
          </a:xfrm>
          <a:prstGeom prst="rect">
            <a:avLst/>
          </a:prstGeom>
        </p:spPr>
      </p:pic>
      <p:pic>
        <p:nvPicPr>
          <p:cNvPr id="4" name="Picture 3"/>
          <p:cNvPicPr>
            <a:picLocks noChangeAspect="1"/>
          </p:cNvPicPr>
          <p:nvPr/>
        </p:nvPicPr>
        <p:blipFill>
          <a:blip r:embed="rId3"/>
          <a:stretch>
            <a:fillRect/>
          </a:stretch>
        </p:blipFill>
        <p:spPr>
          <a:xfrm>
            <a:off x="2691483" y="3365780"/>
            <a:ext cx="8277225" cy="3324225"/>
          </a:xfrm>
          <a:prstGeom prst="rect">
            <a:avLst/>
          </a:prstGeom>
        </p:spPr>
      </p:pic>
    </p:spTree>
    <p:extLst>
      <p:ext uri="{BB962C8B-B14F-4D97-AF65-F5344CB8AC3E}">
        <p14:creationId xmlns:p14="http://schemas.microsoft.com/office/powerpoint/2010/main" val="197944362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a:t>
            </a:r>
          </a:p>
          <a:p>
            <a:pPr marL="0" indent="0">
              <a:buNone/>
            </a:pPr>
            <a:r>
              <a:rPr lang="en-US" sz="1500" dirty="0" smtClean="0">
                <a:sym typeface="Wingdings" panose="05000000000000000000" pitchFamily="2" charset="2"/>
              </a:rPr>
              <a:t>Dead lettering: If the queue is not processing then the queue will go to dead letter queue.</a:t>
            </a:r>
          </a:p>
          <a:p>
            <a:pPr marL="0" indent="0">
              <a:buNone/>
            </a:pPr>
            <a:r>
              <a:rPr lang="en-US" sz="1500" dirty="0" smtClean="0">
                <a:sym typeface="Wingdings" panose="05000000000000000000" pitchFamily="2" charset="2"/>
              </a:rPr>
              <a:t>Sub Filtering: We can do some sub filtering on the topics or queues.</a:t>
            </a:r>
          </a:p>
          <a:p>
            <a:pPr marL="0" indent="0">
              <a:buNone/>
            </a:pPr>
            <a:r>
              <a:rPr lang="en-US" sz="1500" dirty="0" smtClean="0">
                <a:sym typeface="Wingdings" panose="05000000000000000000" pitchFamily="2" charset="2"/>
              </a:rPr>
              <a:t>Message sessions: Allows you to say that the group of messages will processed in a session.</a:t>
            </a:r>
          </a:p>
          <a:p>
            <a:pPr marL="0" indent="0">
              <a:buNone/>
            </a:pPr>
            <a:r>
              <a:rPr lang="en-US" sz="1500" dirty="0" smtClean="0">
                <a:sym typeface="Wingdings" panose="05000000000000000000" pitchFamily="2" charset="2"/>
              </a:rPr>
              <a:t>Scheduling: We can schedule the messages later based on our requirement.</a:t>
            </a:r>
          </a:p>
          <a:p>
            <a:pPr marL="0" indent="0">
              <a:buNone/>
            </a:pPr>
            <a:r>
              <a:rPr lang="en-US" sz="1500" dirty="0" smtClean="0">
                <a:sym typeface="Wingdings" panose="05000000000000000000" pitchFamily="2" charset="2"/>
              </a:rPr>
              <a:t>Duplicate message detection:</a:t>
            </a:r>
          </a:p>
          <a:p>
            <a:pPr marL="0" indent="0">
              <a:buNone/>
            </a:pPr>
            <a:r>
              <a:rPr lang="en-US" sz="1500" dirty="0" smtClean="0">
                <a:sym typeface="Wingdings" panose="05000000000000000000" pitchFamily="2" charset="2"/>
              </a:rPr>
              <a:t>TTL: time to leave, allows you to say that. If in a specified time the message is not published, then we </a:t>
            </a:r>
            <a:r>
              <a:rPr lang="en-US" sz="1500" dirty="0" err="1" smtClean="0">
                <a:sym typeface="Wingdings" panose="05000000000000000000" pitchFamily="2" charset="2"/>
              </a:rPr>
              <a:t>dn’t</a:t>
            </a:r>
            <a:r>
              <a:rPr lang="en-US" sz="1500" dirty="0" smtClean="0">
                <a:sym typeface="Wingdings" panose="05000000000000000000" pitchFamily="2" charset="2"/>
              </a:rPr>
              <a:t> need to care on this message. The transaction is automatically cancelled.</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Topics: </a:t>
            </a:r>
            <a:endParaRPr lang="en-US" sz="1500" dirty="0"/>
          </a:p>
        </p:txBody>
      </p:sp>
    </p:spTree>
    <p:extLst>
      <p:ext uri="{BB962C8B-B14F-4D97-AF65-F5344CB8AC3E}">
        <p14:creationId xmlns:p14="http://schemas.microsoft.com/office/powerpoint/2010/main" val="219001337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Topics:</a:t>
            </a:r>
          </a:p>
          <a:p>
            <a:pPr>
              <a:buFont typeface="Wingdings" panose="05000000000000000000" pitchFamily="2" charset="2"/>
              <a:buChar char="à"/>
            </a:pPr>
            <a:r>
              <a:rPr lang="en-US" sz="1500" dirty="0" smtClean="0">
                <a:sym typeface="Wingdings" panose="05000000000000000000" pitchFamily="2" charset="2"/>
              </a:rPr>
              <a:t>Create service bus</a:t>
            </a:r>
          </a:p>
          <a:p>
            <a:pPr>
              <a:buFont typeface="Wingdings" panose="05000000000000000000" pitchFamily="2" charset="2"/>
              <a:buChar char="à"/>
            </a:pPr>
            <a:r>
              <a:rPr lang="en-US" sz="1500" dirty="0" smtClean="0">
                <a:sym typeface="Wingdings" panose="05000000000000000000" pitchFamily="2" charset="2"/>
              </a:rPr>
              <a:t>Create a topic</a:t>
            </a:r>
          </a:p>
          <a:p>
            <a:pPr>
              <a:buFont typeface="Wingdings" panose="05000000000000000000" pitchFamily="2" charset="2"/>
              <a:buChar char="à"/>
            </a:pPr>
            <a:r>
              <a:rPr lang="en-US" sz="1500" dirty="0" smtClean="0">
                <a:sym typeface="Wingdings" panose="05000000000000000000" pitchFamily="2" charset="2"/>
              </a:rPr>
              <a:t>A topic can have one or more subscriptions</a:t>
            </a:r>
          </a:p>
          <a:p>
            <a:pPr>
              <a:buFont typeface="Wingdings" panose="05000000000000000000" pitchFamily="2" charset="2"/>
              <a:buChar char="à"/>
            </a:pPr>
            <a:r>
              <a:rPr lang="en-US" sz="1500" dirty="0" smtClean="0">
                <a:sym typeface="Wingdings" panose="05000000000000000000" pitchFamily="2" charset="2"/>
              </a:rPr>
              <a:t>Create 2 subscriptions </a:t>
            </a:r>
            <a:r>
              <a:rPr lang="en-US" sz="1500" dirty="0" err="1" smtClean="0">
                <a:sym typeface="Wingdings" panose="05000000000000000000" pitchFamily="2" charset="2"/>
              </a:rPr>
              <a:t>postsubscription</a:t>
            </a:r>
            <a:r>
              <a:rPr lang="en-US" sz="1500" dirty="0" smtClean="0">
                <a:sym typeface="Wingdings" panose="05000000000000000000" pitchFamily="2" charset="2"/>
              </a:rPr>
              <a:t>, </a:t>
            </a:r>
            <a:r>
              <a:rPr lang="en-US" sz="1500" dirty="0" err="1" smtClean="0">
                <a:sym typeface="Wingdings" panose="05000000000000000000" pitchFamily="2" charset="2"/>
              </a:rPr>
              <a:t>videosubscription</a:t>
            </a:r>
            <a:endParaRPr lang="en-US" sz="1500" dirty="0" smtClean="0">
              <a:sym typeface="Wingdings" panose="05000000000000000000" pitchFamily="2" charset="2"/>
            </a:endParaRPr>
          </a:p>
          <a:p>
            <a:pPr>
              <a:buFont typeface="Wingdings" panose="05000000000000000000" pitchFamily="2" charset="2"/>
              <a:buChar char="à"/>
            </a:pPr>
            <a:r>
              <a:rPr lang="en-US" sz="1500" dirty="0" smtClean="0"/>
              <a:t> go to </a:t>
            </a:r>
            <a:r>
              <a:rPr lang="en-US" sz="1500" dirty="0" err="1" smtClean="0"/>
              <a:t>postsubscription</a:t>
            </a:r>
            <a:r>
              <a:rPr lang="en-US" sz="1500" dirty="0" smtClean="0"/>
              <a:t> </a:t>
            </a:r>
          </a:p>
          <a:p>
            <a:pPr>
              <a:buFont typeface="Wingdings" panose="05000000000000000000" pitchFamily="2" charset="2"/>
              <a:buChar char="à"/>
            </a:pPr>
            <a:r>
              <a:rPr lang="en-US" sz="1500" dirty="0" smtClean="0"/>
              <a:t>Click on filters </a:t>
            </a:r>
            <a:r>
              <a:rPr lang="en-US" sz="1500" dirty="0" smtClean="0">
                <a:sym typeface="Wingdings" panose="05000000000000000000" pitchFamily="2" charset="2"/>
              </a:rPr>
              <a:t> add filter  create one with </a:t>
            </a:r>
            <a:r>
              <a:rPr lang="en-US" sz="1500" dirty="0" err="1" smtClean="0">
                <a:sym typeface="Wingdings" panose="05000000000000000000" pitchFamily="2" charset="2"/>
              </a:rPr>
              <a:t>postfilter</a:t>
            </a:r>
            <a:r>
              <a:rPr lang="en-US" sz="1500" dirty="0">
                <a:sym typeface="Wingdings" panose="05000000000000000000" pitchFamily="2" charset="2"/>
              </a:rPr>
              <a:t> </a:t>
            </a:r>
            <a:r>
              <a:rPr lang="en-US" sz="1500" dirty="0" smtClean="0">
                <a:sym typeface="Wingdings" panose="05000000000000000000" pitchFamily="2" charset="2"/>
              </a:rPr>
              <a:t>name.</a:t>
            </a:r>
          </a:p>
          <a:p>
            <a:pPr>
              <a:buFont typeface="Wingdings" panose="05000000000000000000" pitchFamily="2" charset="2"/>
              <a:buChar char="à"/>
            </a:pPr>
            <a:r>
              <a:rPr lang="en-US" sz="1500" dirty="0" smtClean="0">
                <a:sym typeface="Wingdings" panose="05000000000000000000" pitchFamily="2" charset="2"/>
              </a:rPr>
              <a:t>2 types </a:t>
            </a:r>
            <a:r>
              <a:rPr lang="en-US" sz="1500" dirty="0" err="1" smtClean="0">
                <a:sym typeface="Wingdings" panose="05000000000000000000" pitchFamily="2" charset="2"/>
              </a:rPr>
              <a:t>sql</a:t>
            </a:r>
            <a:r>
              <a:rPr lang="en-US" sz="1500" dirty="0" smtClean="0">
                <a:sym typeface="Wingdings" panose="05000000000000000000" pitchFamily="2" charset="2"/>
              </a:rPr>
              <a:t> filter and correction filter </a:t>
            </a:r>
          </a:p>
          <a:p>
            <a:pPr>
              <a:buFont typeface="Wingdings" panose="05000000000000000000" pitchFamily="2" charset="2"/>
              <a:buChar char="à"/>
            </a:pPr>
            <a:r>
              <a:rPr lang="en-US" sz="1500" dirty="0" smtClean="0">
                <a:sym typeface="Wingdings" panose="05000000000000000000" pitchFamily="2" charset="2"/>
              </a:rPr>
              <a:t>Click on correlation filter  key as ‘label’ and value as ‘post’.  save changes.</a:t>
            </a:r>
          </a:p>
          <a:p>
            <a:pPr>
              <a:buFont typeface="Wingdings" panose="05000000000000000000" pitchFamily="2" charset="2"/>
              <a:buChar char="à"/>
            </a:pPr>
            <a:r>
              <a:rPr lang="en-US" sz="1500" dirty="0" smtClean="0">
                <a:sym typeface="Wingdings" panose="05000000000000000000" pitchFamily="2" charset="2"/>
              </a:rPr>
              <a:t>Go back to subscription - create filter for </a:t>
            </a:r>
            <a:r>
              <a:rPr lang="en-US" sz="1500" dirty="0" err="1" smtClean="0">
                <a:sym typeface="Wingdings" panose="05000000000000000000" pitchFamily="2" charset="2"/>
              </a:rPr>
              <a:t>videosubscription</a:t>
            </a:r>
            <a:r>
              <a:rPr lang="en-US" sz="1500" dirty="0" smtClean="0">
                <a:sym typeface="Wingdings" panose="05000000000000000000" pitchFamily="2" charset="2"/>
              </a:rPr>
              <a:t>.   Now in correlation filters key as ‘label’ and value as ‘video’.</a:t>
            </a:r>
          </a:p>
          <a:p>
            <a:pPr>
              <a:buFont typeface="Wingdings" panose="05000000000000000000" pitchFamily="2" charset="2"/>
              <a:buChar char="à"/>
            </a:pPr>
            <a:r>
              <a:rPr lang="en-US" sz="1500" dirty="0" smtClean="0">
                <a:sym typeface="Wingdings" panose="05000000000000000000" pitchFamily="2" charset="2"/>
              </a:rPr>
              <a:t>Go back to topic and click on service bus explorer  In send option  content type ‘text/plain’  some message content in the box  click on collapse advanced properties  in the label enter ‘post’  send it.</a:t>
            </a:r>
          </a:p>
          <a:p>
            <a:pPr>
              <a:buFont typeface="Wingdings" panose="05000000000000000000" pitchFamily="2" charset="2"/>
              <a:buChar char="à"/>
            </a:pPr>
            <a:r>
              <a:rPr lang="en-US" sz="1500" dirty="0" smtClean="0">
                <a:sym typeface="Wingdings" panose="05000000000000000000" pitchFamily="2" charset="2"/>
              </a:rPr>
              <a:t>Again send another message  test/plan  some message content  this time labels as ‘video’.  send it.</a:t>
            </a:r>
          </a:p>
          <a:p>
            <a:pPr>
              <a:buFont typeface="Wingdings" panose="05000000000000000000" pitchFamily="2" charset="2"/>
              <a:buChar char="à"/>
            </a:pPr>
            <a:r>
              <a:rPr lang="en-US" sz="1500" dirty="0" smtClean="0"/>
              <a:t>Click on peek (this is like sending message)</a:t>
            </a:r>
            <a:r>
              <a:rPr lang="en-US" sz="1500" dirty="0" smtClean="0">
                <a:sym typeface="Wingdings" panose="05000000000000000000" pitchFamily="2" charset="2"/>
              </a:rPr>
              <a:t> select the subscription  shows how many messages on that subscription  then click on peek.  it will go to subscription queue  and we can see the message in that. </a:t>
            </a:r>
          </a:p>
          <a:p>
            <a:pPr>
              <a:buFont typeface="Wingdings" panose="05000000000000000000" pitchFamily="2" charset="2"/>
              <a:buChar char="à"/>
            </a:pPr>
            <a:r>
              <a:rPr lang="en-US" sz="1500" dirty="0" smtClean="0"/>
              <a:t>Receive means collect and process the message as well. Hence the message will be deleted.</a:t>
            </a:r>
            <a:endParaRPr lang="en-US" sz="1500" dirty="0"/>
          </a:p>
        </p:txBody>
      </p:sp>
      <p:pic>
        <p:nvPicPr>
          <p:cNvPr id="4" name="Picture 3"/>
          <p:cNvPicPr>
            <a:picLocks noChangeAspect="1"/>
          </p:cNvPicPr>
          <p:nvPr/>
        </p:nvPicPr>
        <p:blipFill>
          <a:blip r:embed="rId2"/>
          <a:stretch>
            <a:fillRect/>
          </a:stretch>
        </p:blipFill>
        <p:spPr>
          <a:xfrm>
            <a:off x="5692462" y="361197"/>
            <a:ext cx="6346533" cy="2459287"/>
          </a:xfrm>
          <a:prstGeom prst="rect">
            <a:avLst/>
          </a:prstGeom>
        </p:spPr>
      </p:pic>
    </p:spTree>
    <p:extLst>
      <p:ext uri="{BB962C8B-B14F-4D97-AF65-F5344CB8AC3E}">
        <p14:creationId xmlns:p14="http://schemas.microsoft.com/office/powerpoint/2010/main" val="202325236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Search Service:</a:t>
            </a:r>
          </a:p>
          <a:p>
            <a:pPr>
              <a:buFont typeface="Wingdings" panose="05000000000000000000" pitchFamily="2" charset="2"/>
              <a:buChar char="à"/>
            </a:pPr>
            <a:r>
              <a:rPr lang="en-US" sz="1500" dirty="0" smtClean="0">
                <a:sym typeface="Wingdings" panose="05000000000000000000" pitchFamily="2" charset="2"/>
              </a:rPr>
              <a:t>Search is very imp feature in most of the applications which has some data. </a:t>
            </a:r>
          </a:p>
          <a:p>
            <a:pPr>
              <a:buFont typeface="Wingdings" panose="05000000000000000000" pitchFamily="2" charset="2"/>
              <a:buChar char="à"/>
            </a:pPr>
            <a:r>
              <a:rPr lang="en-US" sz="1500" dirty="0" smtClean="0">
                <a:sym typeface="Wingdings" panose="05000000000000000000" pitchFamily="2" charset="2"/>
              </a:rPr>
              <a:t>And all our data will be from some kind of data bases which would be databases or any other data sources (storage).</a:t>
            </a:r>
          </a:p>
          <a:p>
            <a:pPr marL="0" indent="0">
              <a:buNone/>
            </a:pPr>
            <a:r>
              <a:rPr lang="en-US" sz="1500" dirty="0" smtClean="0">
                <a:sym typeface="Wingdings" panose="05000000000000000000" pitchFamily="2" charset="2"/>
              </a:rPr>
              <a:t>SKU:</a:t>
            </a:r>
          </a:p>
          <a:p>
            <a:pPr marL="0" indent="0">
              <a:buNone/>
            </a:pPr>
            <a:r>
              <a:rPr lang="en-US" sz="1500" dirty="0" smtClean="0">
                <a:sym typeface="Wingdings" panose="05000000000000000000" pitchFamily="2" charset="2"/>
              </a:rPr>
              <a:t>Storage: how much size of the storage we have to storage the indexing information. It is varies 50MB to 2 TB based on the </a:t>
            </a:r>
            <a:r>
              <a:rPr lang="en-US" sz="1500" dirty="0" err="1" smtClean="0">
                <a:sym typeface="Wingdings" panose="05000000000000000000" pitchFamily="2" charset="2"/>
              </a:rPr>
              <a:t>sku</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Index: This is the actual data. Table of data etc….</a:t>
            </a:r>
          </a:p>
          <a:p>
            <a:pPr marL="0" indent="0">
              <a:buNone/>
            </a:pPr>
            <a:r>
              <a:rPr lang="en-US" sz="1500" dirty="0" smtClean="0">
                <a:sym typeface="Wingdings" panose="05000000000000000000" pitchFamily="2" charset="2"/>
              </a:rPr>
              <a:t>Indexer: Indexer is the one who created index.</a:t>
            </a:r>
          </a:p>
          <a:p>
            <a:pPr marL="0" indent="0">
              <a:buNone/>
            </a:pPr>
            <a:r>
              <a:rPr lang="en-US" sz="1500" dirty="0" smtClean="0">
                <a:sym typeface="Wingdings" panose="05000000000000000000" pitchFamily="2" charset="2"/>
              </a:rPr>
              <a:t>Replicas: This is the one which duplicates our data in multiple locations like central us, west us etc…</a:t>
            </a:r>
          </a:p>
          <a:p>
            <a:pPr marL="0" indent="0">
              <a:buNone/>
            </a:pPr>
            <a:r>
              <a:rPr lang="en-US" sz="1500" dirty="0">
                <a:sym typeface="Wingdings" panose="05000000000000000000" pitchFamily="2" charset="2"/>
              </a:rPr>
              <a:t>Partition: It is like a drive, where we can store indexes. Each </a:t>
            </a:r>
            <a:r>
              <a:rPr lang="en-US" sz="1500" dirty="0" err="1">
                <a:sym typeface="Wingdings" panose="05000000000000000000" pitchFamily="2" charset="2"/>
              </a:rPr>
              <a:t>sku</a:t>
            </a:r>
            <a:r>
              <a:rPr lang="en-US" sz="1500" dirty="0">
                <a:sym typeface="Wingdings" panose="05000000000000000000" pitchFamily="2" charset="2"/>
              </a:rPr>
              <a:t> may have one or more </a:t>
            </a:r>
            <a:r>
              <a:rPr lang="en-US" sz="1500" dirty="0" err="1">
                <a:sym typeface="Wingdings" panose="05000000000000000000" pitchFamily="2" charset="2"/>
              </a:rPr>
              <a:t>partitinos</a:t>
            </a:r>
            <a:r>
              <a:rPr lang="en-US" sz="1500" dirty="0">
                <a:sym typeface="Wingdings" panose="05000000000000000000" pitchFamily="2" charset="2"/>
              </a:rPr>
              <a:t>.</a:t>
            </a:r>
          </a:p>
          <a:p>
            <a:pPr marL="0" indent="0">
              <a:buNone/>
            </a:pPr>
            <a:r>
              <a:rPr lang="en-US" sz="1500" dirty="0" err="1">
                <a:sym typeface="Wingdings" panose="05000000000000000000" pitchFamily="2" charset="2"/>
              </a:rPr>
              <a:t>Eg</a:t>
            </a:r>
            <a:r>
              <a:rPr lang="en-US" sz="1500" dirty="0">
                <a:sym typeface="Wingdings" panose="05000000000000000000" pitchFamily="2" charset="2"/>
              </a:rPr>
              <a:t>: storage = 200GB/partition</a:t>
            </a:r>
          </a:p>
          <a:p>
            <a:pPr marL="0" indent="0">
              <a:buNone/>
            </a:pPr>
            <a:r>
              <a:rPr lang="en-US" sz="1500" dirty="0">
                <a:sym typeface="Wingdings" panose="05000000000000000000" pitchFamily="2" charset="2"/>
              </a:rPr>
              <a:t>Total partitions = 3 </a:t>
            </a:r>
          </a:p>
          <a:p>
            <a:pPr marL="0" indent="0">
              <a:buNone/>
            </a:pPr>
            <a:r>
              <a:rPr lang="en-US" sz="1500" dirty="0">
                <a:sym typeface="Wingdings" panose="05000000000000000000" pitchFamily="2" charset="2"/>
              </a:rPr>
              <a:t>Total storage = 600 GB</a:t>
            </a:r>
          </a:p>
          <a:p>
            <a:pPr>
              <a:buFont typeface="Wingdings" panose="05000000000000000000" pitchFamily="2" charset="2"/>
              <a:buChar char="à"/>
            </a:pPr>
            <a:r>
              <a:rPr lang="en-US" sz="1500" dirty="0" smtClean="0">
                <a:sym typeface="Wingdings" panose="05000000000000000000" pitchFamily="2" charset="2"/>
              </a:rPr>
              <a:t>Partition is splitting the data in different locations in a data centers like drives or any other storages. </a:t>
            </a:r>
          </a:p>
          <a:p>
            <a:pPr marL="0" indent="0">
              <a:buNone/>
            </a:pPr>
            <a:r>
              <a:rPr lang="en-US" sz="1500" dirty="0" smtClean="0">
                <a:sym typeface="Wingdings" panose="05000000000000000000" pitchFamily="2" charset="2"/>
              </a:rPr>
              <a:t>Search unit: The total </a:t>
            </a:r>
            <a:r>
              <a:rPr lang="en-US" sz="1500" dirty="0" err="1" smtClean="0">
                <a:sym typeface="Wingdings" panose="05000000000000000000" pitchFamily="2" charset="2"/>
              </a:rPr>
              <a:t>no.of</a:t>
            </a:r>
            <a:r>
              <a:rPr lang="en-US" sz="1500" dirty="0" smtClean="0">
                <a:sym typeface="Wingdings" panose="05000000000000000000" pitchFamily="2" charset="2"/>
              </a:rPr>
              <a:t> search units for a particular </a:t>
            </a:r>
            <a:r>
              <a:rPr lang="en-US" sz="1500" dirty="0" err="1" smtClean="0">
                <a:sym typeface="Wingdings" panose="05000000000000000000" pitchFamily="2" charset="2"/>
              </a:rPr>
              <a:t>sku</a:t>
            </a:r>
            <a:r>
              <a:rPr lang="en-US" sz="1500" dirty="0" smtClean="0">
                <a:sym typeface="Wingdings" panose="05000000000000000000" pitchFamily="2" charset="2"/>
              </a:rPr>
              <a:t> or search service.</a:t>
            </a:r>
          </a:p>
          <a:p>
            <a:pPr marL="0" indent="0">
              <a:buNone/>
            </a:pPr>
            <a:r>
              <a:rPr lang="en-US" sz="1500" dirty="0" smtClean="0">
                <a:sym typeface="Wingdings" panose="05000000000000000000" pitchFamily="2" charset="2"/>
              </a:rPr>
              <a:t>Advantages:</a:t>
            </a:r>
          </a:p>
          <a:p>
            <a:pPr marL="342900" indent="-342900">
              <a:buAutoNum type="arabicParenR"/>
            </a:pPr>
            <a:r>
              <a:rPr lang="en-US" sz="1500" dirty="0" smtClean="0">
                <a:sym typeface="Wingdings" panose="05000000000000000000" pitchFamily="2" charset="2"/>
              </a:rPr>
              <a:t>It is </a:t>
            </a:r>
            <a:r>
              <a:rPr lang="en-US" sz="1500" dirty="0" err="1" smtClean="0">
                <a:sym typeface="Wingdings" panose="05000000000000000000" pitchFamily="2" charset="2"/>
              </a:rPr>
              <a:t>paas</a:t>
            </a:r>
            <a:r>
              <a:rPr lang="en-US" sz="1500" dirty="0" smtClean="0">
                <a:sym typeface="Wingdings" panose="05000000000000000000" pitchFamily="2" charset="2"/>
              </a:rPr>
              <a:t> service. So all compute, patching etc.. We don’t need to worry.</a:t>
            </a:r>
          </a:p>
          <a:p>
            <a:pPr marL="342900" indent="-342900">
              <a:buAutoNum type="arabicParenR"/>
            </a:pPr>
            <a:r>
              <a:rPr lang="en-US" sz="1500" dirty="0" smtClean="0">
                <a:sym typeface="Wingdings" panose="05000000000000000000" pitchFamily="2" charset="2"/>
              </a:rPr>
              <a:t>It does the full search. All columns rows of data will be searchable. Also can do filtering.</a:t>
            </a:r>
          </a:p>
          <a:p>
            <a:pPr marL="342900" indent="-342900">
              <a:buAutoNum type="arabicParenR"/>
            </a:pPr>
            <a:r>
              <a:rPr lang="en-US" sz="1500" dirty="0" smtClean="0">
                <a:sym typeface="Wingdings" panose="05000000000000000000" pitchFamily="2" charset="2"/>
              </a:rPr>
              <a:t>It supports up to 56 languages.</a:t>
            </a:r>
          </a:p>
          <a:p>
            <a:pPr marL="342900" indent="-342900">
              <a:buAutoNum type="arabicParenR"/>
            </a:pPr>
            <a:r>
              <a:rPr lang="en-US" sz="1500" dirty="0" smtClean="0">
                <a:sym typeface="Wingdings" panose="05000000000000000000" pitchFamily="2" charset="2"/>
              </a:rPr>
              <a:t>Data integration: We can use </a:t>
            </a:r>
            <a:r>
              <a:rPr lang="en-US" sz="1500" dirty="0" err="1" smtClean="0">
                <a:sym typeface="Wingdings" panose="05000000000000000000" pitchFamily="2" charset="2"/>
              </a:rPr>
              <a:t>json</a:t>
            </a:r>
            <a:r>
              <a:rPr lang="en-US" sz="1500" dirty="0" smtClean="0">
                <a:sym typeface="Wingdings" panose="05000000000000000000" pitchFamily="2" charset="2"/>
              </a:rPr>
              <a:t>, xml, </a:t>
            </a:r>
            <a:r>
              <a:rPr lang="en-US" sz="1500" dirty="0" err="1" smtClean="0">
                <a:sym typeface="Wingdings" panose="05000000000000000000" pitchFamily="2" charset="2"/>
              </a:rPr>
              <a:t>sql</a:t>
            </a:r>
            <a:r>
              <a:rPr lang="en-US" sz="1500" dirty="0">
                <a:sym typeface="Wingdings" panose="05000000000000000000" pitchFamily="2" charset="2"/>
              </a:rPr>
              <a:t> </a:t>
            </a:r>
            <a:r>
              <a:rPr lang="en-US" sz="1500" dirty="0" smtClean="0">
                <a:sym typeface="Wingdings" panose="05000000000000000000" pitchFamily="2" charset="2"/>
              </a:rPr>
              <a:t>language, etc....</a:t>
            </a:r>
          </a:p>
          <a:p>
            <a:pPr marL="0" indent="0">
              <a:buNone/>
            </a:pPr>
            <a:endParaRPr lang="en-US" sz="1500" dirty="0" smtClean="0">
              <a:sym typeface="Wingdings" panose="05000000000000000000" pitchFamily="2" charset="2"/>
            </a:endParaRPr>
          </a:p>
        </p:txBody>
      </p:sp>
    </p:spTree>
    <p:extLst>
      <p:ext uri="{BB962C8B-B14F-4D97-AF65-F5344CB8AC3E}">
        <p14:creationId xmlns:p14="http://schemas.microsoft.com/office/powerpoint/2010/main" val="274741813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Create </a:t>
            </a:r>
            <a:r>
              <a:rPr lang="en-US" sz="1500" dirty="0" err="1" smtClean="0">
                <a:sym typeface="Wingdings" panose="05000000000000000000" pitchFamily="2" charset="2"/>
              </a:rPr>
              <a:t>congnitive</a:t>
            </a:r>
            <a:r>
              <a:rPr lang="en-US" sz="1500" dirty="0" smtClean="0">
                <a:sym typeface="Wingdings" panose="05000000000000000000" pitchFamily="2" charset="2"/>
              </a:rPr>
              <a:t> search.</a:t>
            </a:r>
          </a:p>
          <a:p>
            <a:pPr>
              <a:buFont typeface="Wingdings" panose="05000000000000000000" pitchFamily="2" charset="2"/>
              <a:buChar char="à"/>
            </a:pPr>
            <a:r>
              <a:rPr lang="en-US" sz="1500" dirty="0" smtClean="0">
                <a:sym typeface="Wingdings" panose="05000000000000000000" pitchFamily="2" charset="2"/>
              </a:rPr>
              <a:t>Click on import data</a:t>
            </a:r>
          </a:p>
          <a:p>
            <a:pPr>
              <a:buFont typeface="Wingdings" panose="05000000000000000000" pitchFamily="2" charset="2"/>
              <a:buChar char="à"/>
            </a:pPr>
            <a:r>
              <a:rPr lang="en-US" sz="1500" dirty="0" smtClean="0">
                <a:sym typeface="Wingdings" panose="05000000000000000000" pitchFamily="2" charset="2"/>
              </a:rPr>
              <a:t>Select samples and then select </a:t>
            </a:r>
            <a:r>
              <a:rPr lang="en-US" sz="1500" dirty="0" err="1" smtClean="0">
                <a:sym typeface="Wingdings" panose="05000000000000000000" pitchFamily="2" charset="2"/>
              </a:rPr>
              <a:t>sql</a:t>
            </a:r>
            <a:r>
              <a:rPr lang="en-US" sz="1500" dirty="0" smtClean="0">
                <a:sym typeface="Wingdings" panose="05000000000000000000" pitchFamily="2" charset="2"/>
              </a:rPr>
              <a:t> database</a:t>
            </a:r>
          </a:p>
          <a:p>
            <a:pPr>
              <a:buFont typeface="Wingdings" panose="05000000000000000000" pitchFamily="2" charset="2"/>
              <a:buChar char="à"/>
            </a:pPr>
            <a:r>
              <a:rPr lang="en-US" sz="1500" dirty="0" smtClean="0">
                <a:sym typeface="Wingdings" panose="05000000000000000000" pitchFamily="2" charset="2"/>
              </a:rPr>
              <a:t>Then there it self create index and indexer</a:t>
            </a:r>
          </a:p>
          <a:p>
            <a:pPr>
              <a:buFont typeface="Wingdings" panose="05000000000000000000" pitchFamily="2" charset="2"/>
              <a:buChar char="à"/>
            </a:pPr>
            <a:r>
              <a:rPr lang="en-US" sz="1500" dirty="0" smtClean="0">
                <a:sym typeface="Wingdings" panose="05000000000000000000" pitchFamily="2" charset="2"/>
              </a:rPr>
              <a:t>Wait till indexer status is success, then only the data is synced to the search service</a:t>
            </a:r>
          </a:p>
          <a:p>
            <a:pPr>
              <a:buFont typeface="Wingdings" panose="05000000000000000000" pitchFamily="2" charset="2"/>
              <a:buChar char="à"/>
            </a:pPr>
            <a:r>
              <a:rPr lang="en-US" sz="1500" dirty="0" smtClean="0">
                <a:sym typeface="Wingdings" panose="05000000000000000000" pitchFamily="2" charset="2"/>
              </a:rPr>
              <a:t>Click on index</a:t>
            </a:r>
          </a:p>
          <a:p>
            <a:pPr>
              <a:buFont typeface="Wingdings" panose="05000000000000000000" pitchFamily="2" charset="2"/>
              <a:buChar char="à"/>
            </a:pPr>
            <a:r>
              <a:rPr lang="en-US" sz="1500" dirty="0" smtClean="0">
                <a:sym typeface="Wingdings" panose="05000000000000000000" pitchFamily="2" charset="2"/>
              </a:rPr>
              <a:t>In the search explorer select * then search</a:t>
            </a:r>
          </a:p>
          <a:p>
            <a:pPr>
              <a:buFont typeface="Wingdings" panose="05000000000000000000" pitchFamily="2" charset="2"/>
              <a:buChar char="à"/>
            </a:pPr>
            <a:r>
              <a:rPr lang="en-US" sz="1500" dirty="0" smtClean="0">
                <a:sym typeface="Wingdings" panose="05000000000000000000" pitchFamily="2" charset="2"/>
              </a:rPr>
              <a:t>It gets all the data.</a:t>
            </a:r>
          </a:p>
          <a:p>
            <a:pPr>
              <a:buFont typeface="Wingdings" panose="05000000000000000000" pitchFamily="2" charset="2"/>
              <a:buChar char="à"/>
            </a:pPr>
            <a:r>
              <a:rPr lang="en-US" sz="1500" dirty="0" smtClean="0">
                <a:sym typeface="Wingdings" panose="05000000000000000000" pitchFamily="2" charset="2"/>
              </a:rPr>
              <a:t>Create demo app</a:t>
            </a:r>
          </a:p>
          <a:p>
            <a:pPr>
              <a:buFont typeface="Wingdings" panose="05000000000000000000" pitchFamily="2" charset="2"/>
              <a:buChar char="à"/>
            </a:pPr>
            <a:r>
              <a:rPr lang="en-US" sz="1500" dirty="0" smtClean="0">
                <a:sym typeface="Wingdings" panose="05000000000000000000" pitchFamily="2" charset="2"/>
              </a:rPr>
              <a:t>Select </a:t>
            </a:r>
            <a:r>
              <a:rPr lang="en-US" sz="1500" dirty="0" err="1" smtClean="0">
                <a:sym typeface="Wingdings" panose="05000000000000000000" pitchFamily="2" charset="2"/>
              </a:rPr>
              <a:t>cors</a:t>
            </a:r>
            <a:r>
              <a:rPr lang="en-US" sz="1500" dirty="0" smtClean="0">
                <a:sym typeface="Wingdings" panose="05000000000000000000" pitchFamily="2" charset="2"/>
              </a:rPr>
              <a:t> option.</a:t>
            </a:r>
          </a:p>
          <a:p>
            <a:pPr>
              <a:buFont typeface="Wingdings" panose="05000000000000000000" pitchFamily="2" charset="2"/>
              <a:buChar char="à"/>
            </a:pPr>
            <a:r>
              <a:rPr lang="en-US" sz="1500" dirty="0" smtClean="0">
                <a:sym typeface="Wingdings" panose="05000000000000000000" pitchFamily="2" charset="2"/>
              </a:rPr>
              <a:t>Create demo app</a:t>
            </a:r>
          </a:p>
          <a:p>
            <a:pPr>
              <a:buFont typeface="Wingdings" panose="05000000000000000000" pitchFamily="2" charset="2"/>
              <a:buChar char="à"/>
            </a:pPr>
            <a:r>
              <a:rPr lang="en-US" sz="1500" dirty="0" smtClean="0">
                <a:sym typeface="Wingdings" panose="05000000000000000000" pitchFamily="2" charset="2"/>
              </a:rPr>
              <a:t>Go to home path and search with * option. Everything will be appeared.</a:t>
            </a:r>
          </a:p>
          <a:p>
            <a:pPr>
              <a:buFont typeface="Wingdings" panose="05000000000000000000" pitchFamily="2" charset="2"/>
              <a:buChar char="à"/>
            </a:pPr>
            <a:r>
              <a:rPr lang="en-US" sz="1500" dirty="0" smtClean="0">
                <a:sym typeface="Wingdings" panose="05000000000000000000" pitchFamily="2" charset="2"/>
              </a:rPr>
              <a:t>Finally explore that page.</a:t>
            </a:r>
            <a:endParaRPr lang="en-US" sz="1500" dirty="0"/>
          </a:p>
        </p:txBody>
      </p:sp>
    </p:spTree>
    <p:extLst>
      <p:ext uri="{BB962C8B-B14F-4D97-AF65-F5344CB8AC3E}">
        <p14:creationId xmlns:p14="http://schemas.microsoft.com/office/powerpoint/2010/main" val="48809892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Monitoring:</a:t>
            </a:r>
            <a:endParaRPr lang="en-US" sz="1500" dirty="0"/>
          </a:p>
        </p:txBody>
      </p:sp>
      <p:pic>
        <p:nvPicPr>
          <p:cNvPr id="2" name="Picture 1"/>
          <p:cNvPicPr>
            <a:picLocks noChangeAspect="1"/>
          </p:cNvPicPr>
          <p:nvPr/>
        </p:nvPicPr>
        <p:blipFill>
          <a:blip r:embed="rId2"/>
          <a:stretch>
            <a:fillRect/>
          </a:stretch>
        </p:blipFill>
        <p:spPr>
          <a:xfrm>
            <a:off x="425003" y="860429"/>
            <a:ext cx="10976220" cy="5772191"/>
          </a:xfrm>
          <a:prstGeom prst="rect">
            <a:avLst/>
          </a:prstGeom>
        </p:spPr>
      </p:pic>
    </p:spTree>
    <p:extLst>
      <p:ext uri="{BB962C8B-B14F-4D97-AF65-F5344CB8AC3E}">
        <p14:creationId xmlns:p14="http://schemas.microsoft.com/office/powerpoint/2010/main" val="6436867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Monitoring:</a:t>
            </a:r>
          </a:p>
          <a:p>
            <a:pPr marL="0" indent="0">
              <a:buNone/>
            </a:pPr>
            <a:r>
              <a:rPr lang="en-US" sz="1500" dirty="0" smtClean="0"/>
              <a:t>What data it collects:</a:t>
            </a:r>
          </a:p>
          <a:p>
            <a:pPr marL="342900" indent="-342900">
              <a:buAutoNum type="arabicParenR"/>
            </a:pPr>
            <a:r>
              <a:rPr lang="en-US" sz="1500" dirty="0" smtClean="0"/>
              <a:t>Azure platform services: like service health.</a:t>
            </a:r>
          </a:p>
          <a:p>
            <a:pPr marL="342900" indent="-342900">
              <a:buAutoNum type="arabicParenR"/>
            </a:pPr>
            <a:r>
              <a:rPr lang="en-US" sz="1500" dirty="0" smtClean="0"/>
              <a:t>Infrastructure: VM’s, app services, </a:t>
            </a:r>
            <a:r>
              <a:rPr lang="en-US" sz="1500" dirty="0" err="1" smtClean="0"/>
              <a:t>db’s</a:t>
            </a:r>
            <a:r>
              <a:rPr lang="en-US" sz="1500" dirty="0" smtClean="0"/>
              <a:t> etc… This requires agent to collect logs of the VM’s to guest </a:t>
            </a:r>
            <a:r>
              <a:rPr lang="en-US" sz="1500" dirty="0" err="1" smtClean="0"/>
              <a:t>os</a:t>
            </a:r>
            <a:r>
              <a:rPr lang="en-US" sz="1500" dirty="0" smtClean="0"/>
              <a:t> (OMS agent). These </a:t>
            </a:r>
            <a:r>
              <a:rPr lang="en-US" sz="1500" dirty="0" err="1" smtClean="0"/>
              <a:t>vms</a:t>
            </a:r>
            <a:r>
              <a:rPr lang="en-US" sz="1500" dirty="0" smtClean="0"/>
              <a:t> can be azure, other cloud or on-premises.</a:t>
            </a:r>
          </a:p>
          <a:p>
            <a:pPr marL="342900" indent="-342900">
              <a:buAutoNum type="arabicParenR"/>
            </a:pPr>
            <a:r>
              <a:rPr lang="en-US" sz="1500" dirty="0" smtClean="0"/>
              <a:t>Application: Any language application logs azure monitor can collects.</a:t>
            </a:r>
          </a:p>
          <a:p>
            <a:pPr marL="342900" indent="-342900">
              <a:buAutoNum type="arabicParenR"/>
            </a:pPr>
            <a:r>
              <a:rPr lang="en-US" sz="1500" dirty="0" smtClean="0"/>
              <a:t>Custom services: Any rest </a:t>
            </a:r>
            <a:r>
              <a:rPr lang="en-US" sz="1500" dirty="0" err="1" smtClean="0"/>
              <a:t>api’s</a:t>
            </a:r>
            <a:r>
              <a:rPr lang="en-US" sz="1500" dirty="0" smtClean="0"/>
              <a:t> logs also it will collects.</a:t>
            </a:r>
          </a:p>
          <a:p>
            <a:pPr marL="0" indent="0">
              <a:buNone/>
            </a:pPr>
            <a:r>
              <a:rPr lang="en-US" sz="1500" dirty="0" smtClean="0"/>
              <a:t>Where to collect:</a:t>
            </a:r>
          </a:p>
          <a:p>
            <a:pPr>
              <a:buFont typeface="Wingdings" panose="05000000000000000000" pitchFamily="2" charset="2"/>
              <a:buChar char="à"/>
            </a:pPr>
            <a:r>
              <a:rPr lang="en-US" sz="1500" dirty="0" smtClean="0">
                <a:sym typeface="Wingdings" panose="05000000000000000000" pitchFamily="2" charset="2"/>
              </a:rPr>
              <a:t>All the logs will be collected in azure in metrics or logs. After that we can </a:t>
            </a:r>
            <a:r>
              <a:rPr lang="en-US" sz="1500" dirty="0" err="1" smtClean="0">
                <a:sym typeface="Wingdings" panose="05000000000000000000" pitchFamily="2" charset="2"/>
              </a:rPr>
              <a:t>analyse</a:t>
            </a:r>
            <a:r>
              <a:rPr lang="en-US" sz="1500" dirty="0" smtClean="0">
                <a:sym typeface="Wingdings" panose="05000000000000000000" pitchFamily="2" charset="2"/>
              </a:rPr>
              <a:t> the data.</a:t>
            </a:r>
          </a:p>
          <a:p>
            <a:pPr marL="0" indent="0">
              <a:buNone/>
            </a:pPr>
            <a:r>
              <a:rPr lang="en-US" sz="1500" dirty="0" smtClean="0">
                <a:sym typeface="Wingdings" panose="05000000000000000000" pitchFamily="2" charset="2"/>
              </a:rPr>
              <a:t>Metrics: Metrics are stored in time series database, and lightweight and capable of supporting real time scenarios. It makes fast detecting the issues.</a:t>
            </a:r>
          </a:p>
          <a:p>
            <a:pPr marL="0" indent="0">
              <a:buNone/>
            </a:pPr>
            <a:r>
              <a:rPr lang="en-US" sz="1500" dirty="0" smtClean="0">
                <a:sym typeface="Wingdings" panose="05000000000000000000" pitchFamily="2" charset="2"/>
              </a:rPr>
              <a:t>Logs: We can </a:t>
            </a:r>
            <a:r>
              <a:rPr lang="en-US" sz="1500" dirty="0" err="1" smtClean="0">
                <a:sym typeface="Wingdings" panose="05000000000000000000" pitchFamily="2" charset="2"/>
              </a:rPr>
              <a:t>analyse</a:t>
            </a:r>
            <a:r>
              <a:rPr lang="en-US" sz="1500" dirty="0" smtClean="0">
                <a:sym typeface="Wingdings" panose="05000000000000000000" pitchFamily="2" charset="2"/>
              </a:rPr>
              <a:t> the logs of the resources with powerful query language. There are specially used to perform complex scenarios.</a:t>
            </a:r>
          </a:p>
          <a:p>
            <a:pPr marL="0" indent="0">
              <a:buNone/>
            </a:pPr>
            <a:r>
              <a:rPr lang="en-US" sz="1500" dirty="0" err="1" smtClean="0">
                <a:sym typeface="Wingdings" panose="05000000000000000000" pitchFamily="2" charset="2"/>
              </a:rPr>
              <a:t>Analyse</a:t>
            </a:r>
            <a:r>
              <a:rPr lang="en-US" sz="1500" dirty="0" smtClean="0">
                <a:sym typeface="Wingdings" panose="05000000000000000000" pitchFamily="2" charset="2"/>
              </a:rPr>
              <a:t>: Once the data is collected the analyzer will analyze our data.</a:t>
            </a:r>
          </a:p>
          <a:p>
            <a:pPr marL="0" indent="0">
              <a:buNone/>
            </a:pPr>
            <a:r>
              <a:rPr lang="en-US" sz="1500" dirty="0" smtClean="0">
                <a:sym typeface="Wingdings" panose="05000000000000000000" pitchFamily="2" charset="2"/>
              </a:rPr>
              <a:t>Virtualization:  We have </a:t>
            </a:r>
            <a:r>
              <a:rPr lang="en-US" sz="1500" dirty="0" err="1" smtClean="0">
                <a:sym typeface="Wingdings" panose="05000000000000000000" pitchFamily="2" charset="2"/>
              </a:rPr>
              <a:t>dashborads</a:t>
            </a:r>
            <a:r>
              <a:rPr lang="en-US" sz="1500" dirty="0" smtClean="0">
                <a:sym typeface="Wingdings" panose="05000000000000000000" pitchFamily="2" charset="2"/>
              </a:rPr>
              <a:t> and workbooks to visualize the data.</a:t>
            </a:r>
          </a:p>
          <a:p>
            <a:pPr marL="0" indent="0">
              <a:buNone/>
            </a:pPr>
            <a:r>
              <a:rPr lang="en-US" sz="1500" dirty="0" smtClean="0">
                <a:sym typeface="Wingdings" panose="05000000000000000000" pitchFamily="2" charset="2"/>
              </a:rPr>
              <a:t>Respond: This comes under alerting part.</a:t>
            </a:r>
          </a:p>
          <a:p>
            <a:pPr marL="0" indent="0">
              <a:buNone/>
            </a:pPr>
            <a:r>
              <a:rPr lang="en-US" sz="1500" dirty="0" smtClean="0">
                <a:sym typeface="Wingdings" panose="05000000000000000000" pitchFamily="2" charset="2"/>
              </a:rPr>
              <a:t>Insights: We can use insights and monitor the </a:t>
            </a:r>
            <a:r>
              <a:rPr lang="en-US" sz="1500" dirty="0" err="1" smtClean="0">
                <a:sym typeface="Wingdings" panose="05000000000000000000" pitchFamily="2" charset="2"/>
              </a:rPr>
              <a:t>url</a:t>
            </a:r>
            <a:r>
              <a:rPr lang="en-US" sz="1500" dirty="0" smtClean="0">
                <a:sym typeface="Wingdings" panose="05000000000000000000" pitchFamily="2" charset="2"/>
              </a:rPr>
              <a:t> monitoring.</a:t>
            </a:r>
            <a:endParaRPr lang="en-US" sz="1500" dirty="0">
              <a:sym typeface="Wingdings" panose="05000000000000000000" pitchFamily="2" charset="2"/>
            </a:endParaRPr>
          </a:p>
          <a:p>
            <a:pPr marL="0" indent="0">
              <a:buNone/>
            </a:pPr>
            <a:r>
              <a:rPr lang="en-US" sz="1500" dirty="0" smtClean="0">
                <a:sym typeface="Wingdings" panose="05000000000000000000" pitchFamily="2" charset="2"/>
              </a:rPr>
              <a:t>3</a:t>
            </a:r>
            <a:r>
              <a:rPr lang="en-US" sz="1500" baseline="30000" dirty="0" smtClean="0">
                <a:sym typeface="Wingdings" panose="05000000000000000000" pitchFamily="2" charset="2"/>
              </a:rPr>
              <a:t>rd</a:t>
            </a:r>
            <a:r>
              <a:rPr lang="en-US" sz="1500" dirty="0" smtClean="0">
                <a:sym typeface="Wingdings" panose="05000000000000000000" pitchFamily="2" charset="2"/>
              </a:rPr>
              <a:t> party integration: we can integrate these to 3 party tools.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Action Group: this contains email address or </a:t>
            </a:r>
            <a:r>
              <a:rPr lang="en-US" sz="1500" dirty="0" err="1" smtClean="0">
                <a:sym typeface="Wingdings" panose="05000000000000000000" pitchFamily="2" charset="2"/>
              </a:rPr>
              <a:t>webhook</a:t>
            </a:r>
            <a:r>
              <a:rPr lang="en-US" sz="1500" dirty="0" smtClean="0">
                <a:sym typeface="Wingdings" panose="05000000000000000000" pitchFamily="2" charset="2"/>
              </a:rPr>
              <a:t> or automation what needs to be done on that alerts. </a:t>
            </a:r>
            <a:endParaRPr lang="en-US" sz="1500" dirty="0"/>
          </a:p>
        </p:txBody>
      </p:sp>
    </p:spTree>
    <p:extLst>
      <p:ext uri="{BB962C8B-B14F-4D97-AF65-F5344CB8AC3E}">
        <p14:creationId xmlns:p14="http://schemas.microsoft.com/office/powerpoint/2010/main" val="1876925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9397" y="463640"/>
            <a:ext cx="11320530" cy="5724914"/>
          </a:xfrm>
          <a:prstGeom prst="rect">
            <a:avLst/>
          </a:prstGeom>
        </p:spPr>
      </p:pic>
    </p:spTree>
    <p:extLst>
      <p:ext uri="{BB962C8B-B14F-4D97-AF65-F5344CB8AC3E}">
        <p14:creationId xmlns:p14="http://schemas.microsoft.com/office/powerpoint/2010/main" val="380623384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Load Balancer:</a:t>
            </a:r>
          </a:p>
          <a:p>
            <a:pPr marL="0" indent="0">
              <a:buNone/>
            </a:pPr>
            <a:r>
              <a:rPr lang="en-US" sz="1500" dirty="0" smtClean="0"/>
              <a:t>Load </a:t>
            </a:r>
            <a:r>
              <a:rPr lang="en-US" sz="1500" dirty="0" err="1" smtClean="0"/>
              <a:t>balencers</a:t>
            </a:r>
            <a:r>
              <a:rPr lang="en-US" sz="1500" dirty="0" smtClean="0"/>
              <a:t> are 4 types in cloud</a:t>
            </a:r>
          </a:p>
          <a:p>
            <a:pPr marL="342900" indent="-342900">
              <a:buAutoNum type="arabicParenR"/>
            </a:pPr>
            <a:r>
              <a:rPr lang="en-US" sz="1500" dirty="0" smtClean="0"/>
              <a:t>Load </a:t>
            </a:r>
            <a:r>
              <a:rPr lang="en-US" sz="1500" dirty="0" err="1" smtClean="0"/>
              <a:t>Balencer</a:t>
            </a:r>
            <a:endParaRPr lang="en-US" sz="1500" dirty="0" smtClean="0"/>
          </a:p>
          <a:p>
            <a:pPr marL="342900" indent="-342900">
              <a:buAutoNum type="arabicParenR"/>
            </a:pPr>
            <a:r>
              <a:rPr lang="en-US" sz="1500" dirty="0" smtClean="0"/>
              <a:t>Traffic manager</a:t>
            </a:r>
          </a:p>
          <a:p>
            <a:pPr marL="342900" indent="-342900">
              <a:buAutoNum type="arabicParenR"/>
            </a:pPr>
            <a:r>
              <a:rPr lang="en-US" sz="1500" dirty="0" smtClean="0"/>
              <a:t>Front Door and CDN profiles</a:t>
            </a:r>
          </a:p>
          <a:p>
            <a:pPr marL="342900" indent="-342900">
              <a:buAutoNum type="arabicParenR"/>
            </a:pPr>
            <a:r>
              <a:rPr lang="en-US" sz="1500" dirty="0" smtClean="0"/>
              <a:t>App Gateway</a:t>
            </a:r>
          </a:p>
          <a:p>
            <a:pPr marL="0" indent="0">
              <a:buNone/>
            </a:pPr>
            <a:r>
              <a:rPr lang="en-US" sz="1500" dirty="0" smtClean="0">
                <a:sym typeface="Wingdings" panose="05000000000000000000" pitchFamily="2" charset="2"/>
              </a:rPr>
              <a:t>Load </a:t>
            </a:r>
            <a:r>
              <a:rPr lang="en-US" sz="1500" dirty="0" err="1" smtClean="0">
                <a:sym typeface="Wingdings" panose="05000000000000000000" pitchFamily="2" charset="2"/>
              </a:rPr>
              <a:t>Balencer</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This is service in azure for efficient traffic distribution</a:t>
            </a:r>
          </a:p>
          <a:p>
            <a:pPr marL="0" indent="0">
              <a:buNone/>
            </a:pPr>
            <a:r>
              <a:rPr lang="en-US" sz="1500" b="1" dirty="0" smtClean="0">
                <a:sym typeface="Wingdings" panose="05000000000000000000" pitchFamily="2" charset="2"/>
              </a:rPr>
              <a:t>How it works:</a:t>
            </a:r>
          </a:p>
          <a:p>
            <a:pPr>
              <a:buFont typeface="Wingdings" panose="05000000000000000000" pitchFamily="2" charset="2"/>
              <a:buChar char="à"/>
            </a:pPr>
            <a:r>
              <a:rPr lang="en-US" sz="1500" dirty="0" err="1" smtClean="0">
                <a:sym typeface="Wingdings" panose="05000000000000000000" pitchFamily="2" charset="2"/>
              </a:rPr>
              <a:t>Scaleset</a:t>
            </a:r>
            <a:r>
              <a:rPr lang="en-US" sz="1500" dirty="0" smtClean="0">
                <a:sym typeface="Wingdings" panose="05000000000000000000" pitchFamily="2" charset="2"/>
              </a:rPr>
              <a:t> is the perfect example for this one.</a:t>
            </a:r>
          </a:p>
          <a:p>
            <a:pPr>
              <a:buFont typeface="Wingdings" panose="05000000000000000000" pitchFamily="2" charset="2"/>
              <a:buChar char="à"/>
            </a:pPr>
            <a:r>
              <a:rPr lang="en-US" sz="1500" dirty="0" err="1" smtClean="0">
                <a:sym typeface="Wingdings" panose="05000000000000000000" pitchFamily="2" charset="2"/>
              </a:rPr>
              <a:t>Scaleset</a:t>
            </a:r>
            <a:r>
              <a:rPr lang="en-US" sz="1500" dirty="0" smtClean="0">
                <a:sym typeface="Wingdings" panose="05000000000000000000" pitchFamily="2" charset="2"/>
              </a:rPr>
              <a:t> can add </a:t>
            </a:r>
            <a:r>
              <a:rPr lang="en-US" sz="1500" dirty="0" err="1" smtClean="0">
                <a:sym typeface="Wingdings" panose="05000000000000000000" pitchFamily="2" charset="2"/>
              </a:rPr>
              <a:t>upto</a:t>
            </a:r>
            <a:r>
              <a:rPr lang="en-US" sz="1500" dirty="0" smtClean="0">
                <a:sym typeface="Wingdings" panose="05000000000000000000" pitchFamily="2" charset="2"/>
              </a:rPr>
              <a:t> 1 to 100 servers at a time.</a:t>
            </a:r>
          </a:p>
          <a:p>
            <a:pPr marL="0" indent="0">
              <a:buNone/>
            </a:pPr>
            <a:r>
              <a:rPr lang="en-US" sz="1500" dirty="0" smtClean="0">
                <a:sym typeface="Wingdings" panose="05000000000000000000" pitchFamily="2" charset="2"/>
              </a:rPr>
              <a:t> So our job to </a:t>
            </a:r>
            <a:r>
              <a:rPr lang="en-US" sz="1500" dirty="0" err="1" smtClean="0">
                <a:sym typeface="Wingdings" panose="05000000000000000000" pitchFamily="2" charset="2"/>
              </a:rPr>
              <a:t>loadbalence</a:t>
            </a:r>
            <a:r>
              <a:rPr lang="en-US" sz="1500" dirty="0" smtClean="0">
                <a:sym typeface="Wingdings" panose="05000000000000000000" pitchFamily="2" charset="2"/>
              </a:rPr>
              <a:t> the application.</a:t>
            </a:r>
          </a:p>
          <a:p>
            <a:pPr marL="0" indent="0">
              <a:buNone/>
            </a:pPr>
            <a:r>
              <a:rPr lang="en-US" sz="1500" dirty="0" smtClean="0">
                <a:sym typeface="Wingdings" panose="05000000000000000000" pitchFamily="2" charset="2"/>
              </a:rPr>
              <a:t>  We can do that using load balancer. </a:t>
            </a:r>
            <a:endParaRPr lang="en-US" sz="1500" dirty="0"/>
          </a:p>
        </p:txBody>
      </p:sp>
      <p:pic>
        <p:nvPicPr>
          <p:cNvPr id="5" name="Picture 4"/>
          <p:cNvPicPr>
            <a:picLocks noChangeAspect="1"/>
          </p:cNvPicPr>
          <p:nvPr/>
        </p:nvPicPr>
        <p:blipFill>
          <a:blip r:embed="rId2"/>
          <a:stretch>
            <a:fillRect/>
          </a:stretch>
        </p:blipFill>
        <p:spPr>
          <a:xfrm>
            <a:off x="5608749" y="927278"/>
            <a:ext cx="6157484" cy="4391897"/>
          </a:xfrm>
          <a:prstGeom prst="rect">
            <a:avLst/>
          </a:prstGeom>
        </p:spPr>
      </p:pic>
    </p:spTree>
    <p:extLst>
      <p:ext uri="{BB962C8B-B14F-4D97-AF65-F5344CB8AC3E}">
        <p14:creationId xmlns:p14="http://schemas.microsoft.com/office/powerpoint/2010/main" val="400414707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400" dirty="0" smtClean="0"/>
              <a:t>Load Balancer Items:</a:t>
            </a:r>
          </a:p>
          <a:p>
            <a:pPr marL="342900" indent="-342900">
              <a:buAutoNum type="arabicParenR"/>
            </a:pPr>
            <a:r>
              <a:rPr lang="en-US" sz="1400" dirty="0" smtClean="0"/>
              <a:t>Front end </a:t>
            </a:r>
            <a:r>
              <a:rPr lang="en-US" sz="1400" dirty="0" err="1" smtClean="0"/>
              <a:t>Ip</a:t>
            </a:r>
            <a:r>
              <a:rPr lang="en-US" sz="1400" dirty="0" smtClean="0"/>
              <a:t> configuration: It is public or private </a:t>
            </a:r>
            <a:r>
              <a:rPr lang="en-US" sz="1400" dirty="0" err="1" smtClean="0"/>
              <a:t>ip</a:t>
            </a:r>
            <a:r>
              <a:rPr lang="en-US" sz="1400" dirty="0" smtClean="0"/>
              <a:t>.</a:t>
            </a:r>
          </a:p>
          <a:p>
            <a:pPr marL="342900" indent="-342900">
              <a:buAutoNum type="arabicParenR"/>
            </a:pPr>
            <a:r>
              <a:rPr lang="en-US" sz="1400" dirty="0" smtClean="0"/>
              <a:t>Backend: Group of servers handling our request</a:t>
            </a:r>
          </a:p>
          <a:p>
            <a:pPr marL="342900" indent="-342900">
              <a:buAutoNum type="arabicParenR"/>
            </a:pPr>
            <a:r>
              <a:rPr lang="en-US" sz="1400" dirty="0" smtClean="0"/>
              <a:t>Health probes: Monitoring the backend pool health. Why means our </a:t>
            </a:r>
            <a:r>
              <a:rPr lang="en-US" sz="1400" dirty="0" err="1" smtClean="0"/>
              <a:t>loadbalencer</a:t>
            </a:r>
            <a:r>
              <a:rPr lang="en-US" sz="1400" dirty="0" smtClean="0"/>
              <a:t> needs to know weather our backend pools of ok or not.</a:t>
            </a:r>
            <a:endParaRPr lang="en-US" sz="1400" dirty="0"/>
          </a:p>
          <a:p>
            <a:pPr marL="342900" indent="-342900">
              <a:buAutoNum type="arabicParenR"/>
            </a:pPr>
            <a:r>
              <a:rPr lang="en-US" sz="1400" dirty="0" smtClean="0"/>
              <a:t>Load balancing rules: traffic distribution to backend pools.</a:t>
            </a:r>
          </a:p>
          <a:p>
            <a:pPr marL="342900" indent="-342900">
              <a:buAutoNum type="arabicParenR"/>
            </a:pPr>
            <a:r>
              <a:rPr lang="en-US" sz="1400" dirty="0" smtClean="0"/>
              <a:t>Inbound NAT rules: binding of specific IP/port to specific instance in backend pool.</a:t>
            </a:r>
          </a:p>
          <a:p>
            <a:pPr marL="342900" indent="-342900">
              <a:buAutoNum type="arabicParenR"/>
            </a:pPr>
            <a:r>
              <a:rPr lang="en-US" sz="1400" dirty="0" smtClean="0"/>
              <a:t>Outbound rules: Controls the outgoing traffic.</a:t>
            </a:r>
          </a:p>
          <a:p>
            <a:pPr>
              <a:buFont typeface="Wingdings" panose="05000000000000000000" pitchFamily="2" charset="2"/>
              <a:buChar char="à"/>
            </a:pPr>
            <a:r>
              <a:rPr lang="en-US" sz="1500" dirty="0" smtClean="0">
                <a:sym typeface="Wingdings" panose="05000000000000000000" pitchFamily="2" charset="2"/>
              </a:rPr>
              <a:t>If you are using </a:t>
            </a:r>
            <a:r>
              <a:rPr lang="en-US" sz="1500" dirty="0" err="1" smtClean="0">
                <a:sym typeface="Wingdings" panose="05000000000000000000" pitchFamily="2" charset="2"/>
              </a:rPr>
              <a:t>scaleset</a:t>
            </a:r>
            <a:r>
              <a:rPr lang="en-US" sz="1500" dirty="0" smtClean="0">
                <a:sym typeface="Wingdings" panose="05000000000000000000" pitchFamily="2" charset="2"/>
              </a:rPr>
              <a:t>, the backend is automatically updates. So we don’t need to worry load balancing.</a:t>
            </a:r>
          </a:p>
          <a:p>
            <a:pPr>
              <a:buFont typeface="Wingdings" panose="05000000000000000000" pitchFamily="2" charset="2"/>
              <a:buChar char="à"/>
            </a:pPr>
            <a:r>
              <a:rPr lang="en-US" sz="1500" dirty="0" smtClean="0">
                <a:sym typeface="Wingdings" panose="05000000000000000000" pitchFamily="2" charset="2"/>
              </a:rPr>
              <a:t>But if we are using availability set we need to manually attach backend pool when ever new server created.</a:t>
            </a:r>
          </a:p>
          <a:p>
            <a:pPr marL="0" indent="0">
              <a:buNone/>
            </a:pPr>
            <a:r>
              <a:rPr lang="en-US" sz="1500" dirty="0" smtClean="0">
                <a:sym typeface="Wingdings" panose="05000000000000000000" pitchFamily="2" charset="2"/>
              </a:rPr>
              <a:t>N Tier application: </a:t>
            </a:r>
            <a:endParaRPr lang="en-US" sz="1500" dirty="0" smtClean="0"/>
          </a:p>
        </p:txBody>
      </p:sp>
      <p:pic>
        <p:nvPicPr>
          <p:cNvPr id="4" name="Picture 3"/>
          <p:cNvPicPr>
            <a:picLocks noChangeAspect="1"/>
          </p:cNvPicPr>
          <p:nvPr/>
        </p:nvPicPr>
        <p:blipFill>
          <a:blip r:embed="rId2"/>
          <a:stretch>
            <a:fillRect/>
          </a:stretch>
        </p:blipFill>
        <p:spPr>
          <a:xfrm>
            <a:off x="3052292" y="3658209"/>
            <a:ext cx="6443260" cy="2876545"/>
          </a:xfrm>
          <a:prstGeom prst="rect">
            <a:avLst/>
          </a:prstGeom>
        </p:spPr>
      </p:pic>
    </p:spTree>
    <p:extLst>
      <p:ext uri="{BB962C8B-B14F-4D97-AF65-F5344CB8AC3E}">
        <p14:creationId xmlns:p14="http://schemas.microsoft.com/office/powerpoint/2010/main" val="208187552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Load </a:t>
            </a:r>
            <a:r>
              <a:rPr lang="en-US" sz="1500" dirty="0" err="1" smtClean="0"/>
              <a:t>Balencer</a:t>
            </a:r>
            <a:r>
              <a:rPr lang="en-US" sz="1500" dirty="0" smtClean="0"/>
              <a:t>:</a:t>
            </a:r>
          </a:p>
          <a:p>
            <a:pPr marL="0" indent="0">
              <a:buNone/>
            </a:pPr>
            <a:r>
              <a:rPr lang="en-US" sz="1500" dirty="0" smtClean="0"/>
              <a:t>Standard </a:t>
            </a:r>
            <a:r>
              <a:rPr lang="en-US" sz="1500" dirty="0" err="1" smtClean="0"/>
              <a:t>vs</a:t>
            </a:r>
            <a:r>
              <a:rPr lang="en-US" sz="1500" dirty="0" smtClean="0"/>
              <a:t> basic load balancer:</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Different b/w other services:  </a:t>
            </a:r>
            <a:endParaRPr lang="en-US" sz="1500" dirty="0"/>
          </a:p>
        </p:txBody>
      </p:sp>
      <p:pic>
        <p:nvPicPr>
          <p:cNvPr id="2" name="Picture 1"/>
          <p:cNvPicPr>
            <a:picLocks noChangeAspect="1"/>
          </p:cNvPicPr>
          <p:nvPr/>
        </p:nvPicPr>
        <p:blipFill>
          <a:blip r:embed="rId2"/>
          <a:stretch>
            <a:fillRect/>
          </a:stretch>
        </p:blipFill>
        <p:spPr>
          <a:xfrm>
            <a:off x="3374265" y="175776"/>
            <a:ext cx="7392473" cy="2902275"/>
          </a:xfrm>
          <a:prstGeom prst="rect">
            <a:avLst/>
          </a:prstGeom>
        </p:spPr>
      </p:pic>
      <p:pic>
        <p:nvPicPr>
          <p:cNvPr id="4" name="Picture 3"/>
          <p:cNvPicPr>
            <a:picLocks noChangeAspect="1"/>
          </p:cNvPicPr>
          <p:nvPr/>
        </p:nvPicPr>
        <p:blipFill>
          <a:blip r:embed="rId3"/>
          <a:stretch>
            <a:fillRect/>
          </a:stretch>
        </p:blipFill>
        <p:spPr>
          <a:xfrm>
            <a:off x="3137683" y="3875231"/>
            <a:ext cx="8736638" cy="2347478"/>
          </a:xfrm>
          <a:prstGeom prst="rect">
            <a:avLst/>
          </a:prstGeom>
        </p:spPr>
      </p:pic>
    </p:spTree>
    <p:extLst>
      <p:ext uri="{BB962C8B-B14F-4D97-AF65-F5344CB8AC3E}">
        <p14:creationId xmlns:p14="http://schemas.microsoft.com/office/powerpoint/2010/main" val="131509896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Build the infrastructure using code.</a:t>
            </a:r>
          </a:p>
          <a:p>
            <a:pPr marL="0" indent="0">
              <a:buNone/>
            </a:pPr>
            <a:r>
              <a:rPr lang="en-US" sz="1500" dirty="0">
                <a:sym typeface="Wingdings" panose="05000000000000000000" pitchFamily="2" charset="2"/>
                <a:hlinkClick r:id="rId2"/>
              </a:rPr>
              <a:t>https://</a:t>
            </a:r>
            <a:r>
              <a:rPr lang="en-US" sz="1500" dirty="0" smtClean="0">
                <a:sym typeface="Wingdings" panose="05000000000000000000" pitchFamily="2" charset="2"/>
                <a:hlinkClick r:id="rId2"/>
              </a:rPr>
              <a:t>github.com/MarczakIO/azure4everyone-samples/blob/master/azure-load-balancer-introduction/environment-create.sh</a:t>
            </a: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Once VM created, check the VM. It should not have public IP. Go to run command and type the following command to get the result what is currently running on the VM.</a:t>
            </a:r>
          </a:p>
          <a:p>
            <a:pPr marL="0" indent="0">
              <a:buNone/>
            </a:pPr>
            <a:r>
              <a:rPr lang="en-US" sz="1500" dirty="0" smtClean="0">
                <a:sym typeface="Wingdings" panose="05000000000000000000" pitchFamily="2" charset="2"/>
              </a:rPr>
              <a:t>curl </a:t>
            </a:r>
            <a:r>
              <a:rPr lang="en-US" sz="1500" dirty="0" err="1" smtClean="0">
                <a:sym typeface="Wingdings" panose="05000000000000000000" pitchFamily="2" charset="2"/>
              </a:rPr>
              <a:t>localhost</a:t>
            </a:r>
            <a:r>
              <a:rPr lang="en-US" sz="1500" dirty="0" smtClean="0">
                <a:sym typeface="Wingdings" panose="05000000000000000000" pitchFamily="2" charset="2"/>
              </a:rPr>
              <a:t> –</a:t>
            </a:r>
            <a:r>
              <a:rPr lang="en-US" sz="1500" dirty="0" err="1" smtClean="0">
                <a:sym typeface="Wingdings" panose="05000000000000000000" pitchFamily="2" charset="2"/>
              </a:rPr>
              <a:t>usebasicparsing</a:t>
            </a:r>
            <a:r>
              <a:rPr lang="en-US" sz="1500" dirty="0" smtClean="0">
                <a:sym typeface="Wingdings" panose="05000000000000000000" pitchFamily="2" charset="2"/>
              </a:rPr>
              <a:t> (we can see the output as "</a:t>
            </a:r>
            <a:r>
              <a:rPr lang="en-US" sz="1500" b="1" dirty="0" smtClean="0">
                <a:sym typeface="Wingdings" panose="05000000000000000000" pitchFamily="2" charset="2"/>
              </a:rPr>
              <a:t>vm-eu-01</a:t>
            </a:r>
            <a:r>
              <a:rPr lang="en-US" sz="1500" dirty="0" smtClean="0">
                <a:sym typeface="Wingdings" panose="05000000000000000000" pitchFamily="2" charset="2"/>
              </a:rPr>
              <a:t>“, same for other VM’s)</a:t>
            </a:r>
          </a:p>
          <a:p>
            <a:pPr>
              <a:buFont typeface="Wingdings" panose="05000000000000000000" pitchFamily="2" charset="2"/>
              <a:buChar char="à"/>
            </a:pPr>
            <a:r>
              <a:rPr lang="en-US" sz="1500" dirty="0" smtClean="0">
                <a:sym typeface="Wingdings" panose="05000000000000000000" pitchFamily="2" charset="2"/>
              </a:rPr>
              <a:t>Create public load balancer with basic </a:t>
            </a:r>
            <a:r>
              <a:rPr lang="en-US" sz="1500" dirty="0" err="1" smtClean="0">
                <a:sym typeface="Wingdings" panose="05000000000000000000" pitchFamily="2" charset="2"/>
              </a:rPr>
              <a:t>sku</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Go to frontend </a:t>
            </a:r>
            <a:r>
              <a:rPr lang="en-US" sz="1500" dirty="0" err="1" smtClean="0">
                <a:sym typeface="Wingdings" panose="05000000000000000000" pitchFamily="2" charset="2"/>
              </a:rPr>
              <a:t>Ip</a:t>
            </a:r>
            <a:r>
              <a:rPr lang="en-US" sz="1500" dirty="0" smtClean="0">
                <a:sym typeface="Wingdings" panose="05000000000000000000" pitchFamily="2" charset="2"/>
              </a:rPr>
              <a:t> and we can find the public </a:t>
            </a:r>
            <a:r>
              <a:rPr lang="en-US" sz="1500" dirty="0" err="1" smtClean="0">
                <a:sym typeface="Wingdings" panose="05000000000000000000" pitchFamily="2" charset="2"/>
              </a:rPr>
              <a:t>ip</a:t>
            </a:r>
            <a:r>
              <a:rPr lang="en-US" sz="1500" dirty="0" smtClean="0">
                <a:sym typeface="Wingdings" panose="05000000000000000000" pitchFamily="2" charset="2"/>
              </a:rPr>
              <a:t> address of the same.</a:t>
            </a:r>
          </a:p>
          <a:p>
            <a:pPr>
              <a:buFont typeface="Wingdings" panose="05000000000000000000" pitchFamily="2" charset="2"/>
              <a:buChar char="à"/>
            </a:pPr>
            <a:r>
              <a:rPr lang="en-US" sz="1500" dirty="0" smtClean="0">
                <a:sym typeface="Wingdings" panose="05000000000000000000" pitchFamily="2" charset="2"/>
              </a:rPr>
              <a:t>Go to backend pools  Add  associated to is “Virtual machine“, and select the VM’s.</a:t>
            </a:r>
          </a:p>
          <a:p>
            <a:pPr>
              <a:buFont typeface="Wingdings" panose="05000000000000000000" pitchFamily="2" charset="2"/>
              <a:buChar char="à"/>
            </a:pPr>
            <a:r>
              <a:rPr lang="en-US" sz="1500" dirty="0" smtClean="0">
                <a:sym typeface="Wingdings" panose="05000000000000000000" pitchFamily="2" charset="2"/>
              </a:rPr>
              <a:t>Go to health probe  add  remaining all are default.</a:t>
            </a:r>
          </a:p>
          <a:p>
            <a:pPr>
              <a:buFont typeface="Wingdings" panose="05000000000000000000" pitchFamily="2" charset="2"/>
              <a:buChar char="à"/>
            </a:pPr>
            <a:r>
              <a:rPr lang="en-US" sz="1500" dirty="0" smtClean="0">
                <a:sym typeface="Wingdings" panose="05000000000000000000" pitchFamily="2" charset="2"/>
              </a:rPr>
              <a:t>Go to Load balancing rules  add  provide the name  select the frontend </a:t>
            </a:r>
            <a:r>
              <a:rPr lang="en-US" sz="1500" dirty="0" err="1" smtClean="0">
                <a:sym typeface="Wingdings" panose="05000000000000000000" pitchFamily="2" charset="2"/>
              </a:rPr>
              <a:t>ip</a:t>
            </a:r>
            <a:r>
              <a:rPr lang="en-US" sz="1500" dirty="0" smtClean="0">
                <a:sym typeface="Wingdings" panose="05000000000000000000" pitchFamily="2" charset="2"/>
              </a:rPr>
              <a:t>  protocol should be </a:t>
            </a:r>
            <a:r>
              <a:rPr lang="en-US" sz="1500" dirty="0" err="1" smtClean="0">
                <a:sym typeface="Wingdings" panose="05000000000000000000" pitchFamily="2" charset="2"/>
              </a:rPr>
              <a:t>tcp</a:t>
            </a:r>
            <a:r>
              <a:rPr lang="en-US" sz="1500" dirty="0" smtClean="0">
                <a:sym typeface="Wingdings" panose="05000000000000000000" pitchFamily="2" charset="2"/>
              </a:rPr>
              <a:t>.  port is 80, backend port is also 80,  select our backend pool  select our health probe  session persistent is None.  click on OK.</a:t>
            </a:r>
          </a:p>
          <a:p>
            <a:pPr marL="0" indent="0">
              <a:buNone/>
            </a:pPr>
            <a:r>
              <a:rPr lang="en-US" sz="1500" dirty="0" smtClean="0">
                <a:sym typeface="Wingdings" panose="05000000000000000000" pitchFamily="2" charset="2"/>
              </a:rPr>
              <a:t>Session </a:t>
            </a:r>
            <a:r>
              <a:rPr lang="en-US" sz="1500" dirty="0" err="1" smtClean="0">
                <a:sym typeface="Wingdings" panose="05000000000000000000" pitchFamily="2" charset="2"/>
              </a:rPr>
              <a:t>Persistant</a:t>
            </a:r>
            <a:r>
              <a:rPr lang="en-US" sz="1500" dirty="0" smtClean="0">
                <a:sym typeface="Wingdings" panose="05000000000000000000" pitchFamily="2" charset="2"/>
              </a:rPr>
              <a:t>: </a:t>
            </a:r>
          </a:p>
          <a:p>
            <a:pPr marL="0" indent="0">
              <a:buNone/>
            </a:pPr>
            <a:r>
              <a:rPr lang="en-US" sz="1500" b="1" dirty="0" smtClean="0">
                <a:sym typeface="Wingdings" panose="05000000000000000000" pitchFamily="2" charset="2"/>
              </a:rPr>
              <a:t>None</a:t>
            </a:r>
            <a:r>
              <a:rPr lang="en-US" sz="1500" dirty="0" smtClean="0">
                <a:sym typeface="Wingdings" panose="05000000000000000000" pitchFamily="2" charset="2"/>
              </a:rPr>
              <a:t>: No reservation to the backend pool </a:t>
            </a:r>
            <a:r>
              <a:rPr lang="en-US" sz="1500" dirty="0" err="1" smtClean="0">
                <a:sym typeface="Wingdings" panose="05000000000000000000" pitchFamily="2" charset="2"/>
              </a:rPr>
              <a:t>ip’s</a:t>
            </a:r>
            <a:r>
              <a:rPr lang="en-US" sz="1500" dirty="0" smtClean="0">
                <a:sym typeface="Wingdings" panose="05000000000000000000" pitchFamily="2" charset="2"/>
              </a:rPr>
              <a:t>. That means every time we hit the </a:t>
            </a:r>
            <a:r>
              <a:rPr lang="en-US" sz="1500" dirty="0" err="1" smtClean="0">
                <a:sym typeface="Wingdings" panose="05000000000000000000" pitchFamily="2" charset="2"/>
              </a:rPr>
              <a:t>url</a:t>
            </a:r>
            <a:r>
              <a:rPr lang="en-US" sz="1500" dirty="0" smtClean="0">
                <a:sym typeface="Wingdings" panose="05000000000000000000" pitchFamily="2" charset="2"/>
              </a:rPr>
              <a:t>, we will get the different server output.</a:t>
            </a:r>
          </a:p>
          <a:p>
            <a:pPr marL="0" indent="0">
              <a:buNone/>
            </a:pPr>
            <a:r>
              <a:rPr lang="en-US" sz="1500" b="1" dirty="0" smtClean="0">
                <a:sym typeface="Wingdings" panose="05000000000000000000" pitchFamily="2" charset="2"/>
              </a:rPr>
              <a:t>Client </a:t>
            </a:r>
            <a:r>
              <a:rPr lang="en-US" sz="1500" b="1" dirty="0" err="1" smtClean="0">
                <a:sym typeface="Wingdings" panose="05000000000000000000" pitchFamily="2" charset="2"/>
              </a:rPr>
              <a:t>ip</a:t>
            </a:r>
            <a:r>
              <a:rPr lang="en-US" sz="1500" dirty="0" smtClean="0">
                <a:sym typeface="Wingdings" panose="05000000000000000000" pitchFamily="2" charset="2"/>
              </a:rPr>
              <a:t>: It is like a reservation of IP. Even we have different backend pools, we reserve a particular </a:t>
            </a:r>
            <a:r>
              <a:rPr lang="en-US" sz="1500" dirty="0" err="1" smtClean="0">
                <a:sym typeface="Wingdings" panose="05000000000000000000" pitchFamily="2" charset="2"/>
              </a:rPr>
              <a:t>ip</a:t>
            </a:r>
            <a:r>
              <a:rPr lang="en-US" sz="1500" dirty="0" smtClean="0">
                <a:sym typeface="Wingdings" panose="05000000000000000000" pitchFamily="2" charset="2"/>
              </a:rPr>
              <a:t> address, so that </a:t>
            </a:r>
            <a:r>
              <a:rPr lang="en-US" sz="1500" dirty="0" err="1" smtClean="0">
                <a:sym typeface="Wingdings" panose="05000000000000000000" pitchFamily="2" charset="2"/>
              </a:rPr>
              <a:t>everytime</a:t>
            </a:r>
            <a:r>
              <a:rPr lang="en-US" sz="1500" dirty="0" smtClean="0">
                <a:sym typeface="Wingdings" panose="05000000000000000000" pitchFamily="2" charset="2"/>
              </a:rPr>
              <a:t> we run hit the </a:t>
            </a:r>
            <a:r>
              <a:rPr lang="en-US" sz="1500" dirty="0" err="1" smtClean="0">
                <a:sym typeface="Wingdings" panose="05000000000000000000" pitchFamily="2" charset="2"/>
              </a:rPr>
              <a:t>url</a:t>
            </a:r>
            <a:r>
              <a:rPr lang="en-US" sz="1500" dirty="0" smtClean="0">
                <a:sym typeface="Wingdings" panose="05000000000000000000" pitchFamily="2" charset="2"/>
              </a:rPr>
              <a:t> we will get the same out put.</a:t>
            </a:r>
          </a:p>
          <a:p>
            <a:pPr marL="0" indent="0">
              <a:buNone/>
            </a:pPr>
            <a:r>
              <a:rPr lang="en-US" sz="1500" b="1" dirty="0" smtClean="0">
                <a:sym typeface="Wingdings" panose="05000000000000000000" pitchFamily="2" charset="2"/>
              </a:rPr>
              <a:t>Client </a:t>
            </a:r>
            <a:r>
              <a:rPr lang="en-US" sz="1500" b="1" dirty="0" err="1" smtClean="0">
                <a:sym typeface="Wingdings" panose="05000000000000000000" pitchFamily="2" charset="2"/>
              </a:rPr>
              <a:t>ip</a:t>
            </a:r>
            <a:r>
              <a:rPr lang="en-US" sz="1500" b="1" dirty="0" smtClean="0">
                <a:sym typeface="Wingdings" panose="05000000000000000000" pitchFamily="2" charset="2"/>
              </a:rPr>
              <a:t> with port</a:t>
            </a:r>
            <a:r>
              <a:rPr lang="en-US" sz="1500" dirty="0" smtClean="0">
                <a:sym typeface="Wingdings" panose="05000000000000000000" pitchFamily="2" charset="2"/>
              </a:rPr>
              <a:t>: same like client </a:t>
            </a:r>
            <a:r>
              <a:rPr lang="en-US" sz="1500" dirty="0" err="1" smtClean="0">
                <a:sym typeface="Wingdings" panose="05000000000000000000" pitchFamily="2" charset="2"/>
              </a:rPr>
              <a:t>ip</a:t>
            </a:r>
            <a:r>
              <a:rPr lang="en-US" sz="1500" dirty="0" smtClean="0">
                <a:sym typeface="Wingdings" panose="05000000000000000000" pitchFamily="2" charset="2"/>
              </a:rPr>
              <a:t>, but it contains port as well.</a:t>
            </a:r>
          </a:p>
          <a:p>
            <a:pPr marL="0" indent="0">
              <a:buNone/>
            </a:pPr>
            <a:r>
              <a:rPr lang="en-US" sz="1500" dirty="0" smtClean="0">
                <a:sym typeface="Wingdings" panose="05000000000000000000" pitchFamily="2" charset="2"/>
              </a:rPr>
              <a:t> After set up is done we can see the public </a:t>
            </a:r>
            <a:r>
              <a:rPr lang="en-US" sz="1500" dirty="0" err="1" smtClean="0">
                <a:sym typeface="Wingdings" panose="05000000000000000000" pitchFamily="2" charset="2"/>
              </a:rPr>
              <a:t>ip</a:t>
            </a:r>
            <a:r>
              <a:rPr lang="en-US" sz="1500" dirty="0" smtClean="0">
                <a:sym typeface="Wingdings" panose="05000000000000000000" pitchFamily="2" charset="2"/>
              </a:rPr>
              <a:t> has been attached to </a:t>
            </a:r>
            <a:r>
              <a:rPr lang="en-US" sz="1500" dirty="0" err="1" smtClean="0">
                <a:sym typeface="Wingdings" panose="05000000000000000000" pitchFamily="2" charset="2"/>
              </a:rPr>
              <a:t>vm’s</a:t>
            </a:r>
            <a:r>
              <a:rPr lang="en-US" sz="1500" dirty="0" smtClean="0">
                <a:sym typeface="Wingdings" panose="05000000000000000000" pitchFamily="2" charset="2"/>
              </a:rPr>
              <a:t>. we hit the </a:t>
            </a:r>
            <a:r>
              <a:rPr lang="en-US" sz="1500" dirty="0" err="1" smtClean="0">
                <a:sym typeface="Wingdings" panose="05000000000000000000" pitchFamily="2" charset="2"/>
              </a:rPr>
              <a:t>vm</a:t>
            </a:r>
            <a:r>
              <a:rPr lang="en-US" sz="1500" dirty="0" smtClean="0">
                <a:sym typeface="Wingdings" panose="05000000000000000000" pitchFamily="2" charset="2"/>
              </a:rPr>
              <a:t>, each time we will redirect to different app.</a:t>
            </a:r>
          </a:p>
          <a:p>
            <a:pPr marL="0" indent="0">
              <a:buNone/>
            </a:pPr>
            <a:endParaRPr lang="en-US" sz="1500" dirty="0"/>
          </a:p>
        </p:txBody>
      </p:sp>
    </p:spTree>
    <p:extLst>
      <p:ext uri="{BB962C8B-B14F-4D97-AF65-F5344CB8AC3E}">
        <p14:creationId xmlns:p14="http://schemas.microsoft.com/office/powerpoint/2010/main" val="166751670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Traffic load balancer:</a:t>
            </a:r>
          </a:p>
          <a:p>
            <a:pPr>
              <a:buFont typeface="Wingdings" panose="05000000000000000000" pitchFamily="2" charset="2"/>
              <a:buChar char="à"/>
            </a:pPr>
            <a:r>
              <a:rPr lang="en-US" sz="1500" dirty="0" err="1" smtClean="0">
                <a:sym typeface="Wingdings" panose="05000000000000000000" pitchFamily="2" charset="2"/>
              </a:rPr>
              <a:t>Dns</a:t>
            </a:r>
            <a:r>
              <a:rPr lang="en-US" sz="1500" dirty="0" smtClean="0">
                <a:sym typeface="Wingdings" panose="05000000000000000000" pitchFamily="2" charset="2"/>
              </a:rPr>
              <a:t> based load balancer</a:t>
            </a:r>
          </a:p>
          <a:p>
            <a:pPr marL="0" indent="0">
              <a:buNone/>
            </a:pPr>
            <a:r>
              <a:rPr lang="en-US" sz="1500" dirty="0" smtClean="0">
                <a:sym typeface="Wingdings" panose="05000000000000000000" pitchFamily="2" charset="2"/>
              </a:rPr>
              <a:t>How it works:</a:t>
            </a:r>
          </a:p>
          <a:p>
            <a:pPr>
              <a:buFont typeface="Wingdings" panose="05000000000000000000" pitchFamily="2" charset="2"/>
              <a:buChar char="à"/>
            </a:pPr>
            <a:r>
              <a:rPr lang="en-US" sz="1500" dirty="0" smtClean="0">
                <a:sym typeface="Wingdings" panose="05000000000000000000" pitchFamily="2" charset="2"/>
              </a:rPr>
              <a:t>It works like a end points.</a:t>
            </a:r>
          </a:p>
          <a:p>
            <a:pPr>
              <a:buFont typeface="Wingdings" panose="05000000000000000000" pitchFamily="2" charset="2"/>
              <a:buChar char="à"/>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**Once everything is set up, traffic manager route the traffic in 2 factors.</a:t>
            </a:r>
          </a:p>
          <a:p>
            <a:pPr marL="342900" indent="-342900">
              <a:buAutoNum type="arabicParenR"/>
            </a:pPr>
            <a:r>
              <a:rPr lang="en-US" sz="1500" dirty="0" smtClean="0">
                <a:sym typeface="Wingdings" panose="05000000000000000000" pitchFamily="2" charset="2"/>
              </a:rPr>
              <a:t>Routing method which we selected. </a:t>
            </a:r>
          </a:p>
          <a:p>
            <a:pPr marL="342900" indent="-342900">
              <a:buAutoNum type="arabicParenR"/>
            </a:pPr>
            <a:r>
              <a:rPr lang="en-US" sz="1500" dirty="0" smtClean="0">
                <a:sym typeface="Wingdings" panose="05000000000000000000" pitchFamily="2" charset="2"/>
              </a:rPr>
              <a:t>Health of the end point.</a:t>
            </a:r>
            <a:endParaRPr lang="en-US" sz="1500" dirty="0"/>
          </a:p>
        </p:txBody>
      </p:sp>
      <p:pic>
        <p:nvPicPr>
          <p:cNvPr id="4" name="Picture 3"/>
          <p:cNvPicPr>
            <a:picLocks noChangeAspect="1"/>
          </p:cNvPicPr>
          <p:nvPr/>
        </p:nvPicPr>
        <p:blipFill>
          <a:blip r:embed="rId2"/>
          <a:stretch>
            <a:fillRect/>
          </a:stretch>
        </p:blipFill>
        <p:spPr>
          <a:xfrm>
            <a:off x="7464246" y="206062"/>
            <a:ext cx="4410075" cy="5400675"/>
          </a:xfrm>
          <a:prstGeom prst="rect">
            <a:avLst/>
          </a:prstGeom>
        </p:spPr>
      </p:pic>
    </p:spTree>
    <p:extLst>
      <p:ext uri="{BB962C8B-B14F-4D97-AF65-F5344CB8AC3E}">
        <p14:creationId xmlns:p14="http://schemas.microsoft.com/office/powerpoint/2010/main" val="259507853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Routing methods:</a:t>
            </a:r>
          </a:p>
          <a:p>
            <a:pPr marL="0" indent="0">
              <a:buNone/>
            </a:pPr>
            <a:r>
              <a:rPr lang="en-US" sz="1500" b="1" dirty="0" err="1" smtClean="0"/>
              <a:t>Permormance</a:t>
            </a:r>
            <a:r>
              <a:rPr lang="en-US" sz="1500" dirty="0" smtClean="0"/>
              <a:t>: It is like a closest end point. You live in </a:t>
            </a:r>
            <a:r>
              <a:rPr lang="en-US" sz="1500" dirty="0" err="1" smtClean="0"/>
              <a:t>india</a:t>
            </a:r>
            <a:r>
              <a:rPr lang="en-US" sz="1500" dirty="0" smtClean="0"/>
              <a:t>, so you will be redirecting to </a:t>
            </a:r>
            <a:r>
              <a:rPr lang="en-US" sz="1500" dirty="0" err="1" smtClean="0"/>
              <a:t>india</a:t>
            </a:r>
            <a:r>
              <a:rPr lang="en-US" sz="1500" dirty="0" smtClean="0"/>
              <a:t> a lot.</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Weighted: we establish a wait for each end point.</a:t>
            </a:r>
          </a:p>
          <a:p>
            <a:pPr marL="0" indent="0">
              <a:buNone/>
            </a:pPr>
            <a:endParaRPr lang="en-US" sz="1500" dirty="0" smtClean="0"/>
          </a:p>
        </p:txBody>
      </p:sp>
      <p:pic>
        <p:nvPicPr>
          <p:cNvPr id="2" name="Picture 1"/>
          <p:cNvPicPr>
            <a:picLocks noChangeAspect="1"/>
          </p:cNvPicPr>
          <p:nvPr/>
        </p:nvPicPr>
        <p:blipFill>
          <a:blip r:embed="rId2"/>
          <a:stretch>
            <a:fillRect/>
          </a:stretch>
        </p:blipFill>
        <p:spPr>
          <a:xfrm>
            <a:off x="760759" y="982484"/>
            <a:ext cx="10777805" cy="2713754"/>
          </a:xfrm>
          <a:prstGeom prst="rect">
            <a:avLst/>
          </a:prstGeom>
        </p:spPr>
      </p:pic>
      <p:pic>
        <p:nvPicPr>
          <p:cNvPr id="4" name="Picture 3"/>
          <p:cNvPicPr>
            <a:picLocks noChangeAspect="1"/>
          </p:cNvPicPr>
          <p:nvPr/>
        </p:nvPicPr>
        <p:blipFill>
          <a:blip r:embed="rId3"/>
          <a:stretch>
            <a:fillRect/>
          </a:stretch>
        </p:blipFill>
        <p:spPr>
          <a:xfrm>
            <a:off x="1287887" y="4176446"/>
            <a:ext cx="10105623" cy="2275603"/>
          </a:xfrm>
          <a:prstGeom prst="rect">
            <a:avLst/>
          </a:prstGeom>
        </p:spPr>
      </p:pic>
    </p:spTree>
    <p:extLst>
      <p:ext uri="{BB962C8B-B14F-4D97-AF65-F5344CB8AC3E}">
        <p14:creationId xmlns:p14="http://schemas.microsoft.com/office/powerpoint/2010/main" val="198222597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b="1" dirty="0" smtClean="0"/>
              <a:t>Geo graphical</a:t>
            </a:r>
            <a:r>
              <a:rPr lang="en-US" sz="1500" dirty="0" smtClean="0"/>
              <a:t>: some legal reasons entire universe can be redirected to some region but some users only has to redirect to some region (navy data, army data)</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Priority based: good on </a:t>
            </a:r>
            <a:r>
              <a:rPr lang="en-US" sz="1500" dirty="0" err="1" smtClean="0"/>
              <a:t>dr</a:t>
            </a:r>
            <a:r>
              <a:rPr lang="en-US" sz="1500" dirty="0" smtClean="0"/>
              <a:t> activity. Provide priority based on priority it will go.</a:t>
            </a:r>
            <a:endParaRPr lang="en-US" sz="1500" dirty="0"/>
          </a:p>
        </p:txBody>
      </p:sp>
      <p:pic>
        <p:nvPicPr>
          <p:cNvPr id="4" name="Picture 3"/>
          <p:cNvPicPr>
            <a:picLocks noChangeAspect="1"/>
          </p:cNvPicPr>
          <p:nvPr/>
        </p:nvPicPr>
        <p:blipFill>
          <a:blip r:embed="rId2"/>
          <a:stretch>
            <a:fillRect/>
          </a:stretch>
        </p:blipFill>
        <p:spPr>
          <a:xfrm>
            <a:off x="3815701" y="640388"/>
            <a:ext cx="4848225" cy="2180085"/>
          </a:xfrm>
          <a:prstGeom prst="rect">
            <a:avLst/>
          </a:prstGeom>
        </p:spPr>
      </p:pic>
      <p:pic>
        <p:nvPicPr>
          <p:cNvPr id="5" name="Picture 4"/>
          <p:cNvPicPr>
            <a:picLocks noChangeAspect="1"/>
          </p:cNvPicPr>
          <p:nvPr/>
        </p:nvPicPr>
        <p:blipFill>
          <a:blip r:embed="rId3"/>
          <a:stretch>
            <a:fillRect/>
          </a:stretch>
        </p:blipFill>
        <p:spPr>
          <a:xfrm>
            <a:off x="1434484" y="3640993"/>
            <a:ext cx="9610657" cy="3080236"/>
          </a:xfrm>
          <a:prstGeom prst="rect">
            <a:avLst/>
          </a:prstGeom>
        </p:spPr>
      </p:pic>
    </p:spTree>
    <p:extLst>
      <p:ext uri="{BB962C8B-B14F-4D97-AF65-F5344CB8AC3E}">
        <p14:creationId xmlns:p14="http://schemas.microsoft.com/office/powerpoint/2010/main" val="195285614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err="1" smtClean="0"/>
              <a:t>Multivalue</a:t>
            </a:r>
            <a:r>
              <a:rPr lang="en-US" sz="1500" dirty="0" smtClean="0"/>
              <a:t>: here only we can use ipv4. we add </a:t>
            </a:r>
            <a:r>
              <a:rPr lang="en-US" sz="1500" dirty="0" err="1" smtClean="0"/>
              <a:t>ip’s</a:t>
            </a:r>
            <a:r>
              <a:rPr lang="en-US" sz="1500" dirty="0" smtClean="0"/>
              <a:t> then the routing will go as required.</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t>Subnet: all the subnet </a:t>
            </a:r>
            <a:r>
              <a:rPr lang="en-US" sz="1500" dirty="0" err="1" smtClean="0"/>
              <a:t>ip</a:t>
            </a:r>
            <a:r>
              <a:rPr lang="en-US" sz="1500" dirty="0" smtClean="0"/>
              <a:t> user/resources go to one region and remaining will go to another region.</a:t>
            </a:r>
            <a:endParaRPr lang="en-US" sz="1500" dirty="0"/>
          </a:p>
        </p:txBody>
      </p:sp>
      <p:pic>
        <p:nvPicPr>
          <p:cNvPr id="2" name="Picture 1"/>
          <p:cNvPicPr>
            <a:picLocks noChangeAspect="1"/>
          </p:cNvPicPr>
          <p:nvPr/>
        </p:nvPicPr>
        <p:blipFill>
          <a:blip r:embed="rId2"/>
          <a:stretch>
            <a:fillRect/>
          </a:stretch>
        </p:blipFill>
        <p:spPr>
          <a:xfrm>
            <a:off x="1895810" y="708673"/>
            <a:ext cx="8220075" cy="2472409"/>
          </a:xfrm>
          <a:prstGeom prst="rect">
            <a:avLst/>
          </a:prstGeom>
        </p:spPr>
      </p:pic>
      <p:pic>
        <p:nvPicPr>
          <p:cNvPr id="4" name="Picture 3"/>
          <p:cNvPicPr>
            <a:picLocks noChangeAspect="1"/>
          </p:cNvPicPr>
          <p:nvPr/>
        </p:nvPicPr>
        <p:blipFill>
          <a:blip r:embed="rId3"/>
          <a:stretch>
            <a:fillRect/>
          </a:stretch>
        </p:blipFill>
        <p:spPr>
          <a:xfrm>
            <a:off x="1171977" y="3833074"/>
            <a:ext cx="8943907" cy="2477574"/>
          </a:xfrm>
          <a:prstGeom prst="rect">
            <a:avLst/>
          </a:prstGeom>
        </p:spPr>
      </p:pic>
    </p:spTree>
    <p:extLst>
      <p:ext uri="{BB962C8B-B14F-4D97-AF65-F5344CB8AC3E}">
        <p14:creationId xmlns:p14="http://schemas.microsoft.com/office/powerpoint/2010/main" val="4718654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End point monitoring: traffic manager will monitor all the end point for our backend services.</a:t>
            </a:r>
          </a:p>
          <a:p>
            <a:pPr marL="0" indent="0">
              <a:buNone/>
            </a:pPr>
            <a:r>
              <a:rPr lang="en-US" sz="1500" dirty="0" err="1" smtClean="0"/>
              <a:t>Netsted</a:t>
            </a:r>
            <a:r>
              <a:rPr lang="en-US" sz="1500" dirty="0" smtClean="0"/>
              <a:t> endpoints: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Traffic views: we can see where our traffic is coming.</a:t>
            </a:r>
          </a:p>
          <a:p>
            <a:pPr marL="0" indent="0">
              <a:buNone/>
            </a:pPr>
            <a:r>
              <a:rPr lang="en-US" sz="1500" dirty="0" smtClean="0"/>
              <a:t>Real user management:</a:t>
            </a:r>
          </a:p>
          <a:p>
            <a:pPr marL="0" indent="0">
              <a:buNone/>
            </a:pPr>
            <a:r>
              <a:rPr lang="en-US" sz="1500" dirty="0" smtClean="0"/>
              <a:t>Metrics and alerts:</a:t>
            </a:r>
            <a:endParaRPr lang="en-US" sz="1500" dirty="0"/>
          </a:p>
        </p:txBody>
      </p:sp>
      <p:pic>
        <p:nvPicPr>
          <p:cNvPr id="2" name="Picture 1"/>
          <p:cNvPicPr>
            <a:picLocks noChangeAspect="1"/>
          </p:cNvPicPr>
          <p:nvPr/>
        </p:nvPicPr>
        <p:blipFill>
          <a:blip r:embed="rId2"/>
          <a:stretch>
            <a:fillRect/>
          </a:stretch>
        </p:blipFill>
        <p:spPr>
          <a:xfrm>
            <a:off x="2503800" y="584446"/>
            <a:ext cx="6772275" cy="2712546"/>
          </a:xfrm>
          <a:prstGeom prst="rect">
            <a:avLst/>
          </a:prstGeom>
        </p:spPr>
      </p:pic>
    </p:spTree>
    <p:extLst>
      <p:ext uri="{BB962C8B-B14F-4D97-AF65-F5344CB8AC3E}">
        <p14:creationId xmlns:p14="http://schemas.microsoft.com/office/powerpoint/2010/main" val="20528510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Create infra using script</a:t>
            </a:r>
          </a:p>
          <a:p>
            <a:pPr>
              <a:buFont typeface="Wingdings" panose="05000000000000000000" pitchFamily="2" charset="2"/>
              <a:buChar char="à"/>
            </a:pPr>
            <a:r>
              <a:rPr lang="en-US" sz="1500" dirty="0" smtClean="0">
                <a:sym typeface="Wingdings" panose="05000000000000000000" pitchFamily="2" charset="2"/>
              </a:rPr>
              <a:t>Go </a:t>
            </a:r>
            <a:r>
              <a:rPr lang="en-US" sz="1500" dirty="0" err="1" smtClean="0">
                <a:sym typeface="Wingdings" panose="05000000000000000000" pitchFamily="2" charset="2"/>
              </a:rPr>
              <a:t>scm</a:t>
            </a:r>
            <a:r>
              <a:rPr lang="en-US" sz="1500" dirty="0" smtClean="0">
                <a:sym typeface="Wingdings" panose="05000000000000000000" pitchFamily="2" charset="2"/>
              </a:rPr>
              <a:t> </a:t>
            </a:r>
            <a:r>
              <a:rPr lang="en-US" sz="1500" dirty="0" err="1" smtClean="0">
                <a:sym typeface="Wingdings" panose="05000000000000000000" pitchFamily="2" charset="2"/>
              </a:rPr>
              <a:t>urls</a:t>
            </a:r>
            <a:r>
              <a:rPr lang="en-US" sz="1500" dirty="0" smtClean="0">
                <a:sym typeface="Wingdings" panose="05000000000000000000" pitchFamily="2" charset="2"/>
              </a:rPr>
              <a:t> of the app services and update the html pages and check working condition.</a:t>
            </a:r>
          </a:p>
          <a:p>
            <a:pPr>
              <a:buFont typeface="Wingdings" panose="05000000000000000000" pitchFamily="2" charset="2"/>
              <a:buChar char="à"/>
            </a:pPr>
            <a:r>
              <a:rPr lang="en-US" sz="1500" dirty="0" smtClean="0">
                <a:sym typeface="Wingdings" panose="05000000000000000000" pitchFamily="2" charset="2"/>
              </a:rPr>
              <a:t>Create traffic manager with performance routing option. </a:t>
            </a:r>
          </a:p>
          <a:p>
            <a:pPr>
              <a:buFont typeface="Wingdings" panose="05000000000000000000" pitchFamily="2" charset="2"/>
              <a:buChar char="à"/>
            </a:pPr>
            <a:r>
              <a:rPr lang="en-US" sz="1500" dirty="0" smtClean="0">
                <a:sym typeface="Wingdings" panose="05000000000000000000" pitchFamily="2" charset="2"/>
              </a:rPr>
              <a:t>Once traffic manager created we can find the </a:t>
            </a:r>
            <a:r>
              <a:rPr lang="en-US" sz="1500" dirty="0" err="1" smtClean="0">
                <a:sym typeface="Wingdings" panose="05000000000000000000" pitchFamily="2" charset="2"/>
              </a:rPr>
              <a:t>dns</a:t>
            </a:r>
            <a:r>
              <a:rPr lang="en-US" sz="1500" dirty="0" smtClean="0">
                <a:sym typeface="Wingdings" panose="05000000000000000000" pitchFamily="2" charset="2"/>
              </a:rPr>
              <a:t> </a:t>
            </a:r>
            <a:r>
              <a:rPr lang="en-US" sz="1500" dirty="0" err="1" smtClean="0">
                <a:sym typeface="Wingdings" panose="05000000000000000000" pitchFamily="2" charset="2"/>
              </a:rPr>
              <a:t>url</a:t>
            </a:r>
            <a:r>
              <a:rPr lang="en-US" sz="1500" dirty="0" smtClean="0">
                <a:sym typeface="Wingdings" panose="05000000000000000000" pitchFamily="2" charset="2"/>
              </a:rPr>
              <a:t> from overview page it self. Also we want we can disable the traffic manager for sometime.</a:t>
            </a:r>
          </a:p>
          <a:p>
            <a:pPr>
              <a:buFont typeface="Wingdings" panose="05000000000000000000" pitchFamily="2" charset="2"/>
              <a:buChar char="à"/>
            </a:pPr>
            <a:r>
              <a:rPr lang="en-US" sz="1500" dirty="0" smtClean="0">
                <a:sym typeface="Wingdings" panose="05000000000000000000" pitchFamily="2" charset="2"/>
              </a:rPr>
              <a:t>Go to end points. add  create 2 end points one for east us and second for central </a:t>
            </a:r>
            <a:r>
              <a:rPr lang="en-US" sz="1500" dirty="0" err="1" smtClean="0">
                <a:sym typeface="Wingdings" panose="05000000000000000000" pitchFamily="2" charset="2"/>
              </a:rPr>
              <a:t>india</a:t>
            </a:r>
            <a:r>
              <a:rPr lang="en-US" sz="1500" dirty="0" smtClean="0">
                <a:sym typeface="Wingdings" panose="05000000000000000000" pitchFamily="2" charset="2"/>
              </a:rPr>
              <a:t>.  wait till end points status changed to </a:t>
            </a:r>
            <a:r>
              <a:rPr lang="en-US" sz="1500" b="1" dirty="0" smtClean="0">
                <a:sym typeface="Wingdings" panose="05000000000000000000" pitchFamily="2" charset="2"/>
              </a:rPr>
              <a:t>online</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t>Then put the </a:t>
            </a:r>
            <a:r>
              <a:rPr lang="en-US" sz="1500" dirty="0" err="1" smtClean="0"/>
              <a:t>dns</a:t>
            </a:r>
            <a:r>
              <a:rPr lang="en-US" sz="1500" dirty="0" smtClean="0"/>
              <a:t> </a:t>
            </a:r>
            <a:r>
              <a:rPr lang="en-US" sz="1500" dirty="0" err="1" smtClean="0"/>
              <a:t>url</a:t>
            </a:r>
            <a:r>
              <a:rPr lang="en-US" sz="1500" dirty="0" smtClean="0"/>
              <a:t> in </a:t>
            </a:r>
            <a:r>
              <a:rPr lang="en-US" sz="1500" dirty="0" err="1" smtClean="0"/>
              <a:t>brouser</a:t>
            </a:r>
            <a:r>
              <a:rPr lang="en-US" sz="1500" dirty="0" smtClean="0"/>
              <a:t>, we will get the central </a:t>
            </a:r>
            <a:r>
              <a:rPr lang="en-US" sz="1500" dirty="0" err="1" smtClean="0"/>
              <a:t>india</a:t>
            </a:r>
            <a:r>
              <a:rPr lang="en-US" sz="1500" dirty="0" smtClean="0"/>
              <a:t> </a:t>
            </a:r>
            <a:r>
              <a:rPr lang="en-US" sz="1500" dirty="0" err="1" smtClean="0"/>
              <a:t>url</a:t>
            </a:r>
            <a:r>
              <a:rPr lang="en-US" sz="1500" dirty="0" smtClean="0"/>
              <a:t>.</a:t>
            </a:r>
            <a:endParaRPr lang="en-US" sz="1500" dirty="0"/>
          </a:p>
          <a:p>
            <a:pPr>
              <a:buFont typeface="Wingdings" panose="05000000000000000000" pitchFamily="2" charset="2"/>
              <a:buChar char="à"/>
            </a:pPr>
            <a:r>
              <a:rPr lang="en-US" sz="1500" dirty="0" smtClean="0"/>
              <a:t>Then login to servers and check </a:t>
            </a:r>
            <a:r>
              <a:rPr lang="en-US" sz="1500" dirty="0" err="1" smtClean="0"/>
              <a:t>dns</a:t>
            </a:r>
            <a:r>
              <a:rPr lang="en-US" sz="1500" dirty="0" smtClean="0"/>
              <a:t> </a:t>
            </a:r>
            <a:r>
              <a:rPr lang="en-US" sz="1500" dirty="0" err="1" smtClean="0"/>
              <a:t>url</a:t>
            </a:r>
            <a:r>
              <a:rPr lang="en-US" sz="1500" dirty="0" smtClean="0"/>
              <a:t> in the server. It should give similar result.</a:t>
            </a:r>
          </a:p>
          <a:p>
            <a:pPr>
              <a:buFont typeface="Wingdings" panose="05000000000000000000" pitchFamily="2" charset="2"/>
              <a:buChar char="à"/>
            </a:pPr>
            <a:r>
              <a:rPr lang="en-US" sz="1500" dirty="0" smtClean="0"/>
              <a:t>Go back to traffic manager </a:t>
            </a:r>
            <a:r>
              <a:rPr lang="en-US" sz="1500" dirty="0" smtClean="0">
                <a:sym typeface="Wingdings" panose="05000000000000000000" pitchFamily="2" charset="2"/>
              </a:rPr>
              <a:t> configuration  change performance to waited  now it should redirect </a:t>
            </a:r>
            <a:r>
              <a:rPr lang="en-US" sz="1500" dirty="0" err="1" smtClean="0">
                <a:sym typeface="Wingdings" panose="05000000000000000000" pitchFamily="2" charset="2"/>
              </a:rPr>
              <a:t>url</a:t>
            </a:r>
            <a:r>
              <a:rPr lang="en-US" sz="1500" dirty="0" smtClean="0">
                <a:sym typeface="Wingdings" panose="05000000000000000000" pitchFamily="2" charset="2"/>
              </a:rPr>
              <a:t> based on </a:t>
            </a:r>
            <a:r>
              <a:rPr lang="en-US" sz="1500" dirty="0" err="1" smtClean="0">
                <a:sym typeface="Wingdings" panose="05000000000000000000" pitchFamily="2" charset="2"/>
              </a:rPr>
              <a:t>waitage</a:t>
            </a:r>
            <a:r>
              <a:rPr lang="en-US" sz="1500" dirty="0" smtClean="0">
                <a:sym typeface="Wingdings" panose="05000000000000000000" pitchFamily="2" charset="2"/>
              </a:rPr>
              <a:t> provided.</a:t>
            </a:r>
          </a:p>
          <a:p>
            <a:pPr marL="0" indent="0">
              <a:buNone/>
            </a:pPr>
            <a:r>
              <a:rPr lang="en-US" sz="1500" dirty="0" smtClean="0">
                <a:sym typeface="Wingdings" panose="05000000000000000000" pitchFamily="2" charset="2"/>
              </a:rPr>
              <a:t>Geographic:</a:t>
            </a:r>
          </a:p>
          <a:p>
            <a:pPr marL="0" indent="0">
              <a:buNone/>
            </a:pPr>
            <a:r>
              <a:rPr lang="en-US" sz="1500" dirty="0" smtClean="0">
                <a:sym typeface="Wingdings" panose="05000000000000000000" pitchFamily="2" charset="2"/>
              </a:rPr>
              <a:t>Go back to traffic manager  delete the end point due to the end points doesn’t have geographic </a:t>
            </a:r>
            <a:r>
              <a:rPr lang="en-US" sz="1500" dirty="0" err="1" smtClean="0">
                <a:sym typeface="Wingdings" panose="05000000000000000000" pitchFamily="2" charset="2"/>
              </a:rPr>
              <a:t>onfigured</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Go to configuration and change routing method to geographic.  save.</a:t>
            </a:r>
          </a:p>
          <a:p>
            <a:pPr>
              <a:buFont typeface="Wingdings" panose="05000000000000000000" pitchFamily="2" charset="2"/>
              <a:buChar char="à"/>
            </a:pPr>
            <a:r>
              <a:rPr lang="en-US" sz="1500" dirty="0" smtClean="0">
                <a:sym typeface="Wingdings" panose="05000000000000000000" pitchFamily="2" charset="2"/>
              </a:rPr>
              <a:t>Go back to endpoint  add  now while creating select north America, united state geographic option will be with east us.</a:t>
            </a:r>
          </a:p>
          <a:p>
            <a:pPr>
              <a:buFont typeface="Wingdings" panose="05000000000000000000" pitchFamily="2" charset="2"/>
              <a:buChar char="à"/>
            </a:pPr>
            <a:r>
              <a:rPr lang="en-US" sz="1500" dirty="0" smtClean="0">
                <a:sym typeface="Wingdings" panose="05000000000000000000" pitchFamily="2" charset="2"/>
              </a:rPr>
              <a:t>Again add endpoint  now regional grouping is central </a:t>
            </a:r>
            <a:r>
              <a:rPr lang="en-US" sz="1500" dirty="0" err="1" smtClean="0">
                <a:sym typeface="Wingdings" panose="05000000000000000000" pitchFamily="2" charset="2"/>
              </a:rPr>
              <a:t>india</a:t>
            </a:r>
            <a:r>
              <a:rPr lang="en-US" sz="1500" dirty="0" smtClean="0">
                <a:sym typeface="Wingdings" panose="05000000000000000000" pitchFamily="2" charset="2"/>
              </a:rPr>
              <a:t>.  and it should work the </a:t>
            </a:r>
            <a:r>
              <a:rPr lang="en-US" sz="1500" smtClean="0">
                <a:sym typeface="Wingdings" panose="05000000000000000000" pitchFamily="2" charset="2"/>
              </a:rPr>
              <a:t>same way.</a:t>
            </a:r>
            <a:endParaRPr lang="en-US" sz="1500" dirty="0" smtClean="0"/>
          </a:p>
        </p:txBody>
      </p:sp>
    </p:spTree>
    <p:extLst>
      <p:ext uri="{BB962C8B-B14F-4D97-AF65-F5344CB8AC3E}">
        <p14:creationId xmlns:p14="http://schemas.microsoft.com/office/powerpoint/2010/main" val="1200319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881" y="218940"/>
            <a:ext cx="11372045" cy="6387921"/>
          </a:xfrm>
        </p:spPr>
        <p:txBody>
          <a:bodyPr>
            <a:normAutofit/>
          </a:bodyPr>
          <a:lstStyle/>
          <a:p>
            <a:pPr marL="0" indent="0">
              <a:buNone/>
            </a:pPr>
            <a:r>
              <a:rPr lang="en-US" sz="1500" dirty="0" smtClean="0"/>
              <a:t>lPV4: </a:t>
            </a:r>
          </a:p>
          <a:p>
            <a:pPr marL="0" indent="0">
              <a:buNone/>
            </a:pPr>
            <a:r>
              <a:rPr lang="en-US" sz="1500" dirty="0" smtClean="0"/>
              <a:t>CIDR</a:t>
            </a:r>
          </a:p>
          <a:p>
            <a:pPr marL="0" indent="0">
              <a:buNone/>
            </a:pPr>
            <a:r>
              <a:rPr lang="en-US" sz="1500" dirty="0" smtClean="0"/>
              <a:t>Octet </a:t>
            </a:r>
            <a:r>
              <a:rPr lang="en-US" sz="1500" dirty="0" smtClean="0">
                <a:sym typeface="Wingdings" panose="05000000000000000000" pitchFamily="2" charset="2"/>
              </a:rPr>
              <a:t> each number in </a:t>
            </a:r>
            <a:r>
              <a:rPr lang="en-US" sz="1500" dirty="0" err="1" smtClean="0">
                <a:sym typeface="Wingdings" panose="05000000000000000000" pitchFamily="2" charset="2"/>
              </a:rPr>
              <a:t>ip</a:t>
            </a:r>
            <a:r>
              <a:rPr lang="en-US" sz="1500" dirty="0" smtClean="0">
                <a:sym typeface="Wingdings" panose="05000000000000000000" pitchFamily="2" charset="2"/>
              </a:rPr>
              <a:t> </a:t>
            </a:r>
            <a:r>
              <a:rPr lang="en-US" sz="1500" dirty="0">
                <a:sym typeface="Wingdings" panose="05000000000000000000" pitchFamily="2" charset="2"/>
              </a:rPr>
              <a:t>is octet . Each octet contains </a:t>
            </a:r>
            <a:r>
              <a:rPr lang="en-US" sz="1500" dirty="0" smtClean="0">
                <a:sym typeface="Wingdings" panose="05000000000000000000" pitchFamily="2" charset="2"/>
              </a:rPr>
              <a:t>256 </a:t>
            </a:r>
            <a:r>
              <a:rPr lang="en-US" sz="1500" dirty="0" err="1" smtClean="0">
                <a:sym typeface="Wingdings" panose="05000000000000000000" pitchFamily="2" charset="2"/>
              </a:rPr>
              <a:t>ip</a:t>
            </a:r>
            <a:r>
              <a:rPr lang="en-US" sz="1500" dirty="0" smtClean="0">
                <a:sym typeface="Wingdings" panose="05000000000000000000" pitchFamily="2" charset="2"/>
              </a:rPr>
              <a:t> address</a:t>
            </a:r>
          </a:p>
          <a:p>
            <a:pPr marL="0" indent="0">
              <a:buNone/>
            </a:pPr>
            <a:r>
              <a:rPr lang="en-US" sz="1500" dirty="0" smtClean="0">
                <a:sym typeface="Wingdings" panose="05000000000000000000" pitchFamily="2" charset="2"/>
              </a:rPr>
              <a:t>10.0.0.0/24  10.0.0.0/24 bits are fixed [first 3 octet are fixed.</a:t>
            </a:r>
          </a:p>
          <a:p>
            <a:pPr marL="0" indent="0">
              <a:buNone/>
            </a:pPr>
            <a:r>
              <a:rPr lang="en-US" sz="1500" dirty="0" smtClean="0">
                <a:sym typeface="Wingdings" panose="05000000000000000000" pitchFamily="2" charset="2"/>
              </a:rPr>
              <a:t>formulae</a:t>
            </a:r>
            <a:endParaRPr lang="en-US" sz="1500" dirty="0"/>
          </a:p>
        </p:txBody>
      </p:sp>
      <p:pic>
        <p:nvPicPr>
          <p:cNvPr id="4" name="Picture 3"/>
          <p:cNvPicPr>
            <a:picLocks noChangeAspect="1"/>
          </p:cNvPicPr>
          <p:nvPr/>
        </p:nvPicPr>
        <p:blipFill>
          <a:blip r:embed="rId2"/>
          <a:stretch>
            <a:fillRect/>
          </a:stretch>
        </p:blipFill>
        <p:spPr>
          <a:xfrm>
            <a:off x="115909" y="2282721"/>
            <a:ext cx="4151223" cy="3805821"/>
          </a:xfrm>
          <a:prstGeom prst="rect">
            <a:avLst/>
          </a:prstGeom>
        </p:spPr>
      </p:pic>
      <p:pic>
        <p:nvPicPr>
          <p:cNvPr id="5" name="Picture 4"/>
          <p:cNvPicPr>
            <a:picLocks noChangeAspect="1"/>
          </p:cNvPicPr>
          <p:nvPr/>
        </p:nvPicPr>
        <p:blipFill>
          <a:blip r:embed="rId3"/>
          <a:stretch>
            <a:fillRect/>
          </a:stretch>
        </p:blipFill>
        <p:spPr>
          <a:xfrm>
            <a:off x="5258666" y="2491916"/>
            <a:ext cx="6551260" cy="3982992"/>
          </a:xfrm>
          <a:prstGeom prst="rect">
            <a:avLst/>
          </a:prstGeom>
        </p:spPr>
      </p:pic>
    </p:spTree>
    <p:extLst>
      <p:ext uri="{BB962C8B-B14F-4D97-AF65-F5344CB8AC3E}">
        <p14:creationId xmlns:p14="http://schemas.microsoft.com/office/powerpoint/2010/main" val="221563341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Azure Application Gateway:</a:t>
            </a:r>
          </a:p>
          <a:p>
            <a:pPr>
              <a:buFont typeface="Wingdings" panose="05000000000000000000" pitchFamily="2" charset="2"/>
              <a:buChar char="à"/>
            </a:pPr>
            <a:r>
              <a:rPr lang="en-US" sz="1500" dirty="0" smtClean="0">
                <a:sym typeface="Wingdings" panose="05000000000000000000" pitchFamily="2" charset="2"/>
              </a:rPr>
              <a:t>Application Gateway provides WAF and load balancer.</a:t>
            </a:r>
          </a:p>
          <a:p>
            <a:pPr>
              <a:buFont typeface="Wingdings" panose="05000000000000000000" pitchFamily="2" charset="2"/>
              <a:buChar char="à"/>
            </a:pPr>
            <a:r>
              <a:rPr lang="en-US" sz="1500" dirty="0" smtClean="0"/>
              <a:t>This works on layer 7 but where in traditional load balancer works on layer 4.</a:t>
            </a:r>
          </a:p>
          <a:p>
            <a:pPr>
              <a:buFont typeface="Wingdings" panose="05000000000000000000" pitchFamily="2" charset="2"/>
              <a:buChar char="à"/>
            </a:pPr>
            <a:r>
              <a:rPr lang="en-US" sz="1500" dirty="0" smtClean="0"/>
              <a:t>App gateway makes routing decision based on the </a:t>
            </a:r>
            <a:r>
              <a:rPr lang="en-US" sz="1500" dirty="0" err="1" smtClean="0"/>
              <a:t>url</a:t>
            </a:r>
            <a:r>
              <a:rPr lang="en-US" sz="1500" dirty="0" smtClean="0"/>
              <a:t> or request.</a:t>
            </a:r>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r>
              <a:rPr lang="en-US" sz="1500" dirty="0" smtClean="0"/>
              <a:t>In above diagram if the </a:t>
            </a:r>
            <a:r>
              <a:rPr lang="en-US" sz="1500" dirty="0" err="1" smtClean="0"/>
              <a:t>url</a:t>
            </a:r>
            <a:r>
              <a:rPr lang="en-US" sz="1500" dirty="0" smtClean="0"/>
              <a:t> contains images, the request go to images pools and if the request is with videos then the request will go to videos pools.</a:t>
            </a:r>
          </a:p>
        </p:txBody>
      </p:sp>
      <p:pic>
        <p:nvPicPr>
          <p:cNvPr id="4" name="Picture 3"/>
          <p:cNvPicPr>
            <a:picLocks noChangeAspect="1"/>
          </p:cNvPicPr>
          <p:nvPr/>
        </p:nvPicPr>
        <p:blipFill>
          <a:blip r:embed="rId2"/>
          <a:stretch>
            <a:fillRect/>
          </a:stretch>
        </p:blipFill>
        <p:spPr>
          <a:xfrm>
            <a:off x="1841679" y="1637831"/>
            <a:ext cx="6942316" cy="3552355"/>
          </a:xfrm>
          <a:prstGeom prst="rect">
            <a:avLst/>
          </a:prstGeom>
        </p:spPr>
      </p:pic>
    </p:spTree>
    <p:extLst>
      <p:ext uri="{BB962C8B-B14F-4D97-AF65-F5344CB8AC3E}">
        <p14:creationId xmlns:p14="http://schemas.microsoft.com/office/powerpoint/2010/main" val="361530509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Features:</a:t>
            </a:r>
          </a:p>
          <a:p>
            <a:pPr marL="342900" indent="-342900">
              <a:buAutoNum type="arabicParenR"/>
            </a:pPr>
            <a:r>
              <a:rPr lang="en-US" sz="1500" dirty="0" err="1" smtClean="0"/>
              <a:t>Ssl</a:t>
            </a:r>
            <a:r>
              <a:rPr lang="en-US" sz="1500" dirty="0" smtClean="0"/>
              <a:t>/</a:t>
            </a:r>
            <a:r>
              <a:rPr lang="en-US" sz="1500" dirty="0" err="1" smtClean="0"/>
              <a:t>tls</a:t>
            </a:r>
            <a:r>
              <a:rPr lang="en-US" sz="1500" dirty="0" smtClean="0"/>
              <a:t> termination</a:t>
            </a:r>
          </a:p>
          <a:p>
            <a:pPr marL="342900" indent="-342900">
              <a:buAutoNum type="arabicParenR"/>
            </a:pPr>
            <a:r>
              <a:rPr lang="en-US" sz="1500" dirty="0" err="1" smtClean="0"/>
              <a:t>Autoscaling</a:t>
            </a:r>
            <a:endParaRPr lang="en-US" sz="1500" dirty="0" smtClean="0"/>
          </a:p>
          <a:p>
            <a:pPr marL="342900" indent="-342900">
              <a:buAutoNum type="arabicParenR"/>
            </a:pPr>
            <a:r>
              <a:rPr lang="en-US" sz="1500" dirty="0" smtClean="0"/>
              <a:t>Zone redundancy</a:t>
            </a:r>
          </a:p>
          <a:p>
            <a:pPr marL="342900" indent="-342900">
              <a:buAutoNum type="arabicParenR"/>
            </a:pPr>
            <a:r>
              <a:rPr lang="en-US" sz="1500" dirty="0" smtClean="0"/>
              <a:t>Static </a:t>
            </a:r>
            <a:r>
              <a:rPr lang="en-US" sz="1500" dirty="0" err="1" smtClean="0"/>
              <a:t>ip</a:t>
            </a:r>
            <a:endParaRPr lang="en-US" sz="1500" dirty="0" smtClean="0"/>
          </a:p>
          <a:p>
            <a:pPr marL="342900" indent="-342900">
              <a:buAutoNum type="arabicParenR"/>
            </a:pPr>
            <a:r>
              <a:rPr lang="en-US" sz="1500" dirty="0" smtClean="0"/>
              <a:t>Ingress controller for AKS</a:t>
            </a:r>
          </a:p>
          <a:p>
            <a:pPr marL="342900" indent="-342900">
              <a:buAutoNum type="arabicParenR"/>
            </a:pPr>
            <a:r>
              <a:rPr lang="en-US" sz="1500" dirty="0" err="1" smtClean="0"/>
              <a:t>url</a:t>
            </a:r>
            <a:r>
              <a:rPr lang="en-US" sz="1500" dirty="0" smtClean="0"/>
              <a:t> based routing </a:t>
            </a:r>
          </a:p>
          <a:p>
            <a:pPr marL="342900" indent="-342900">
              <a:buAutoNum type="arabicParenR"/>
            </a:pPr>
            <a:r>
              <a:rPr lang="en-US" sz="1500" dirty="0" smtClean="0"/>
              <a:t>Multiple site hosting: Each web application gateway easily can support 100+ websites.</a:t>
            </a:r>
          </a:p>
          <a:p>
            <a:pPr marL="342900" indent="-342900">
              <a:buAutoNum type="arabicParenR"/>
            </a:pPr>
            <a:r>
              <a:rPr lang="en-US" sz="1500" dirty="0" smtClean="0"/>
              <a:t>Redirection: Automatically configure http to https redirection.</a:t>
            </a:r>
          </a:p>
          <a:p>
            <a:pPr marL="342900" indent="-342900">
              <a:buFont typeface="Arial" panose="020B0604020202020204" pitchFamily="34" charset="0"/>
              <a:buAutoNum type="arabicParenR"/>
            </a:pPr>
            <a:r>
              <a:rPr lang="en-US" sz="1500" dirty="0"/>
              <a:t>WAF: consists of different set of rules, that can protect your entire application from different kind of attacks like </a:t>
            </a:r>
            <a:r>
              <a:rPr lang="en-US" sz="1500" dirty="0" err="1"/>
              <a:t>sql</a:t>
            </a:r>
            <a:r>
              <a:rPr lang="en-US" sz="1500" dirty="0"/>
              <a:t> injection attacks or cross side scripting attacks etc</a:t>
            </a:r>
            <a:r>
              <a:rPr lang="en-US" sz="1500" dirty="0" smtClean="0"/>
              <a:t>..</a:t>
            </a:r>
          </a:p>
          <a:p>
            <a:pPr marL="342900" indent="-342900">
              <a:buAutoNum type="arabicParenR"/>
            </a:pPr>
            <a:r>
              <a:rPr lang="en-US" sz="1500" dirty="0" smtClean="0"/>
              <a:t>Session </a:t>
            </a:r>
            <a:r>
              <a:rPr lang="en-US" sz="1500" dirty="0" err="1" smtClean="0"/>
              <a:t>effinity</a:t>
            </a:r>
            <a:r>
              <a:rPr lang="en-US" sz="1500" dirty="0" smtClean="0"/>
              <a:t>: It allows </a:t>
            </a:r>
            <a:r>
              <a:rPr lang="en-US" sz="1500" dirty="0" err="1" smtClean="0"/>
              <a:t>coockes</a:t>
            </a:r>
            <a:r>
              <a:rPr lang="en-US" sz="1500" dirty="0" smtClean="0"/>
              <a:t> based </a:t>
            </a:r>
            <a:r>
              <a:rPr lang="en-US" sz="1500" dirty="0" err="1" smtClean="0"/>
              <a:t>effinity</a:t>
            </a:r>
            <a:r>
              <a:rPr lang="en-US" sz="1500" dirty="0" smtClean="0"/>
              <a:t>.</a:t>
            </a:r>
          </a:p>
          <a:p>
            <a:pPr marL="342900" indent="-342900">
              <a:buAutoNum type="arabicParenR"/>
            </a:pPr>
            <a:r>
              <a:rPr lang="en-US" sz="1500" dirty="0" err="1" smtClean="0"/>
              <a:t>Websocket</a:t>
            </a:r>
            <a:r>
              <a:rPr lang="en-US" sz="1500" dirty="0" smtClean="0"/>
              <a:t> and http/2 traffic: port 80 and 443 support.</a:t>
            </a:r>
          </a:p>
          <a:p>
            <a:pPr marL="342900" indent="-342900">
              <a:buAutoNum type="arabicParenR"/>
            </a:pPr>
            <a:r>
              <a:rPr lang="en-US" sz="1500" dirty="0" smtClean="0"/>
              <a:t>Connection draining</a:t>
            </a:r>
          </a:p>
          <a:p>
            <a:pPr marL="342900" indent="-342900">
              <a:buAutoNum type="arabicParenR"/>
            </a:pPr>
            <a:r>
              <a:rPr lang="en-US" sz="1500" dirty="0" smtClean="0"/>
              <a:t>Custom error pages</a:t>
            </a:r>
          </a:p>
          <a:p>
            <a:pPr marL="342900" indent="-342900">
              <a:buAutoNum type="arabicParenR"/>
            </a:pPr>
            <a:r>
              <a:rPr lang="en-US" sz="1500" dirty="0" smtClean="0"/>
              <a:t>Rewrite http headers and </a:t>
            </a:r>
            <a:r>
              <a:rPr lang="en-US" sz="1500" dirty="0" err="1" smtClean="0"/>
              <a:t>url</a:t>
            </a:r>
            <a:endParaRPr lang="en-US" sz="1500" dirty="0" smtClean="0"/>
          </a:p>
          <a:p>
            <a:pPr marL="342900" indent="-342900">
              <a:buAutoNum type="arabicParenR"/>
            </a:pPr>
            <a:r>
              <a:rPr lang="en-US" sz="1500" dirty="0" smtClean="0"/>
              <a:t>Sizing: standard v2 most of the feature will be supports.</a:t>
            </a:r>
          </a:p>
        </p:txBody>
      </p:sp>
      <p:pic>
        <p:nvPicPr>
          <p:cNvPr id="2" name="Picture 1"/>
          <p:cNvPicPr>
            <a:picLocks noChangeAspect="1"/>
          </p:cNvPicPr>
          <p:nvPr/>
        </p:nvPicPr>
        <p:blipFill>
          <a:blip r:embed="rId2"/>
          <a:stretch>
            <a:fillRect/>
          </a:stretch>
        </p:blipFill>
        <p:spPr>
          <a:xfrm>
            <a:off x="4855336" y="109566"/>
            <a:ext cx="6233752" cy="2388935"/>
          </a:xfrm>
          <a:prstGeom prst="rect">
            <a:avLst/>
          </a:prstGeom>
        </p:spPr>
      </p:pic>
    </p:spTree>
    <p:extLst>
      <p:ext uri="{BB962C8B-B14F-4D97-AF65-F5344CB8AC3E}">
        <p14:creationId xmlns:p14="http://schemas.microsoft.com/office/powerpoint/2010/main" val="21945685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Azure Application Gateway:</a:t>
            </a:r>
          </a:p>
        </p:txBody>
      </p:sp>
      <p:pic>
        <p:nvPicPr>
          <p:cNvPr id="2" name="Picture 1"/>
          <p:cNvPicPr>
            <a:picLocks noChangeAspect="1"/>
          </p:cNvPicPr>
          <p:nvPr/>
        </p:nvPicPr>
        <p:blipFill>
          <a:blip r:embed="rId2"/>
          <a:stretch>
            <a:fillRect/>
          </a:stretch>
        </p:blipFill>
        <p:spPr>
          <a:xfrm>
            <a:off x="0" y="456059"/>
            <a:ext cx="11858625" cy="5095875"/>
          </a:xfrm>
          <a:prstGeom prst="rect">
            <a:avLst/>
          </a:prstGeom>
        </p:spPr>
      </p:pic>
    </p:spTree>
    <p:extLst>
      <p:ext uri="{BB962C8B-B14F-4D97-AF65-F5344CB8AC3E}">
        <p14:creationId xmlns:p14="http://schemas.microsoft.com/office/powerpoint/2010/main" val="266335920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components:</a:t>
            </a:r>
          </a:p>
        </p:txBody>
      </p:sp>
      <p:pic>
        <p:nvPicPr>
          <p:cNvPr id="2" name="Picture 1"/>
          <p:cNvPicPr>
            <a:picLocks noChangeAspect="1"/>
          </p:cNvPicPr>
          <p:nvPr/>
        </p:nvPicPr>
        <p:blipFill>
          <a:blip r:embed="rId2"/>
          <a:stretch>
            <a:fillRect/>
          </a:stretch>
        </p:blipFill>
        <p:spPr>
          <a:xfrm>
            <a:off x="2195512" y="366712"/>
            <a:ext cx="7800975" cy="6124575"/>
          </a:xfrm>
          <a:prstGeom prst="rect">
            <a:avLst/>
          </a:prstGeom>
        </p:spPr>
      </p:pic>
    </p:spTree>
    <p:extLst>
      <p:ext uri="{BB962C8B-B14F-4D97-AF65-F5344CB8AC3E}">
        <p14:creationId xmlns:p14="http://schemas.microsoft.com/office/powerpoint/2010/main" val="393894196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CDN and </a:t>
            </a:r>
            <a:r>
              <a:rPr lang="en-US" sz="1500" dirty="0" err="1" smtClean="0"/>
              <a:t>frount</a:t>
            </a:r>
            <a:r>
              <a:rPr lang="en-US" sz="1500" dirty="0" smtClean="0"/>
              <a:t> Door:</a:t>
            </a:r>
          </a:p>
          <a:p>
            <a:pPr marL="0" indent="0">
              <a:buNone/>
            </a:pPr>
            <a:r>
              <a:rPr lang="en-US" sz="1500" dirty="0" smtClean="0"/>
              <a:t>CDN: this is a load balancing solution to the world where we can retrieve the application much faster due to edge location.</a:t>
            </a:r>
          </a:p>
          <a:p>
            <a:pPr>
              <a:buFont typeface="Wingdings" panose="05000000000000000000" pitchFamily="2" charset="2"/>
              <a:buChar char="à"/>
            </a:pPr>
            <a:r>
              <a:rPr lang="en-US" sz="1500" dirty="0" smtClean="0">
                <a:sym typeface="Wingdings" panose="05000000000000000000" pitchFamily="2" charset="2"/>
              </a:rPr>
              <a:t>The way how it works is initially the application or data will be copied from the source region to remaining all azure regions we called them as edge locations. So next time if you hit again the same application the data or site we will access from your near location.</a:t>
            </a:r>
          </a:p>
          <a:p>
            <a:pPr marL="0" indent="0">
              <a:buNone/>
            </a:pPr>
            <a:r>
              <a:rPr lang="en-US" sz="1500" dirty="0" smtClean="0">
                <a:sym typeface="Wingdings" panose="05000000000000000000" pitchFamily="2" charset="2"/>
              </a:rPr>
              <a:t>Demo: Create a azure app service.</a:t>
            </a:r>
          </a:p>
          <a:p>
            <a:pPr>
              <a:buFont typeface="Wingdings" panose="05000000000000000000" pitchFamily="2" charset="2"/>
              <a:buChar char="à"/>
            </a:pPr>
            <a:r>
              <a:rPr lang="en-US" sz="1500" dirty="0" smtClean="0">
                <a:sym typeface="Wingdings" panose="05000000000000000000" pitchFamily="2" charset="2"/>
              </a:rPr>
              <a:t>Create container and made like a public.</a:t>
            </a:r>
          </a:p>
          <a:p>
            <a:pPr>
              <a:buFont typeface="Wingdings" panose="05000000000000000000" pitchFamily="2" charset="2"/>
              <a:buChar char="à"/>
            </a:pPr>
            <a:r>
              <a:rPr lang="en-US" sz="1500" dirty="0" smtClean="0">
                <a:sym typeface="Wingdings" panose="05000000000000000000" pitchFamily="2" charset="2"/>
              </a:rPr>
              <a:t>Upload some files</a:t>
            </a:r>
          </a:p>
          <a:p>
            <a:pPr>
              <a:buFont typeface="Wingdings" panose="05000000000000000000" pitchFamily="2" charset="2"/>
              <a:buChar char="à"/>
            </a:pPr>
            <a:r>
              <a:rPr lang="en-US" sz="1500" dirty="0" smtClean="0">
                <a:sym typeface="Wingdings" panose="05000000000000000000" pitchFamily="2" charset="2"/>
              </a:rPr>
              <a:t>Access it from internet.</a:t>
            </a:r>
          </a:p>
          <a:p>
            <a:pPr>
              <a:buFont typeface="Wingdings" panose="05000000000000000000" pitchFamily="2" charset="2"/>
              <a:buChar char="à"/>
            </a:pPr>
            <a:r>
              <a:rPr lang="en-US" sz="1500" dirty="0" smtClean="0">
                <a:sym typeface="Wingdings" panose="05000000000000000000" pitchFamily="2" charset="2"/>
              </a:rPr>
              <a:t>Now create </a:t>
            </a:r>
            <a:r>
              <a:rPr lang="en-US" sz="1500" dirty="0" err="1" smtClean="0">
                <a:sym typeface="Wingdings" panose="05000000000000000000" pitchFamily="2" charset="2"/>
              </a:rPr>
              <a:t>cdn</a:t>
            </a: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Create end point</a:t>
            </a:r>
          </a:p>
          <a:p>
            <a:pPr>
              <a:buFont typeface="Wingdings" panose="05000000000000000000" pitchFamily="2" charset="2"/>
              <a:buChar char="à"/>
            </a:pPr>
            <a:r>
              <a:rPr lang="en-US" sz="1500" dirty="0" smtClean="0">
                <a:sym typeface="Wingdings" panose="05000000000000000000" pitchFamily="2" charset="2"/>
              </a:rPr>
              <a:t>Now open the website by changing with </a:t>
            </a:r>
            <a:r>
              <a:rPr lang="en-US" sz="1500" dirty="0" err="1" smtClean="0">
                <a:sym typeface="Wingdings" panose="05000000000000000000" pitchFamily="2" charset="2"/>
              </a:rPr>
              <a:t>cnd</a:t>
            </a:r>
            <a:r>
              <a:rPr lang="en-US" sz="1500" dirty="0" smtClean="0">
                <a:sym typeface="Wingdings" panose="05000000000000000000" pitchFamily="2" charset="2"/>
              </a:rPr>
              <a:t> end point. </a:t>
            </a:r>
          </a:p>
          <a:p>
            <a:pPr>
              <a:buFont typeface="Wingdings" panose="05000000000000000000" pitchFamily="2" charset="2"/>
              <a:buChar char="à"/>
            </a:pPr>
            <a:r>
              <a:rPr lang="en-US" sz="1500" dirty="0" smtClean="0">
                <a:sym typeface="Wingdings" panose="05000000000000000000" pitchFamily="2" charset="2"/>
              </a:rPr>
              <a:t>We can clearly see the website response.</a:t>
            </a:r>
          </a:p>
        </p:txBody>
      </p:sp>
      <p:pic>
        <p:nvPicPr>
          <p:cNvPr id="2" name="Picture 1"/>
          <p:cNvPicPr>
            <a:picLocks noChangeAspect="1"/>
          </p:cNvPicPr>
          <p:nvPr/>
        </p:nvPicPr>
        <p:blipFill>
          <a:blip r:embed="rId2"/>
          <a:stretch>
            <a:fillRect/>
          </a:stretch>
        </p:blipFill>
        <p:spPr>
          <a:xfrm>
            <a:off x="5720433" y="1849124"/>
            <a:ext cx="5876925" cy="3114675"/>
          </a:xfrm>
          <a:prstGeom prst="rect">
            <a:avLst/>
          </a:prstGeom>
        </p:spPr>
      </p:pic>
    </p:spTree>
    <p:extLst>
      <p:ext uri="{BB962C8B-B14F-4D97-AF65-F5344CB8AC3E}">
        <p14:creationId xmlns:p14="http://schemas.microsoft.com/office/powerpoint/2010/main" val="395762171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642" y="25758"/>
            <a:ext cx="12339247" cy="6670116"/>
          </a:xfrm>
          <a:prstGeom prst="rect">
            <a:avLst/>
          </a:prstGeom>
        </p:spPr>
      </p:pic>
    </p:spTree>
    <p:extLst>
      <p:ext uri="{BB962C8B-B14F-4D97-AF65-F5344CB8AC3E}">
        <p14:creationId xmlns:p14="http://schemas.microsoft.com/office/powerpoint/2010/main" val="77316428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92500" lnSpcReduction="20000"/>
          </a:bodyPr>
          <a:lstStyle/>
          <a:p>
            <a:pPr marL="0" indent="0">
              <a:buNone/>
            </a:pPr>
            <a:r>
              <a:rPr lang="en-US" sz="1500" dirty="0" smtClean="0"/>
              <a:t>Azure DNS only helps to manage the </a:t>
            </a:r>
            <a:r>
              <a:rPr lang="en-US" sz="1500" dirty="0" err="1" smtClean="0"/>
              <a:t>dns</a:t>
            </a:r>
            <a:r>
              <a:rPr lang="en-US" sz="1500" dirty="0" smtClean="0"/>
              <a:t> from the azure.</a:t>
            </a:r>
          </a:p>
          <a:p>
            <a:pPr marL="0" indent="0">
              <a:buNone/>
            </a:pPr>
            <a:r>
              <a:rPr lang="en-US" sz="1500" dirty="0" smtClean="0"/>
              <a:t>DNS (Domain Name system): </a:t>
            </a:r>
          </a:p>
          <a:p>
            <a:pPr>
              <a:buFont typeface="Wingdings" panose="05000000000000000000" pitchFamily="2" charset="2"/>
              <a:buChar char="à"/>
            </a:pPr>
            <a:r>
              <a:rPr lang="en-US" sz="1500" dirty="0" smtClean="0">
                <a:sym typeface="Wingdings" panose="05000000000000000000" pitchFamily="2" charset="2"/>
              </a:rPr>
              <a:t>This is a protocol within the </a:t>
            </a:r>
            <a:r>
              <a:rPr lang="en-US" sz="1500" dirty="0" err="1" smtClean="0">
                <a:sym typeface="Wingdings" panose="05000000000000000000" pitchFamily="2" charset="2"/>
              </a:rPr>
              <a:t>tcp</a:t>
            </a:r>
            <a:r>
              <a:rPr lang="en-US" sz="1500" dirty="0" smtClean="0">
                <a:sym typeface="Wingdings" panose="05000000000000000000" pitchFamily="2" charset="2"/>
              </a:rPr>
              <a:t>/</a:t>
            </a:r>
            <a:r>
              <a:rPr lang="en-US" sz="1500" dirty="0" err="1" smtClean="0">
                <a:sym typeface="Wingdings" panose="05000000000000000000" pitchFamily="2" charset="2"/>
              </a:rPr>
              <a:t>ip</a:t>
            </a:r>
            <a:r>
              <a:rPr lang="en-US" sz="1500" dirty="0" smtClean="0">
                <a:sym typeface="Wingdings" panose="05000000000000000000" pitchFamily="2" charset="2"/>
              </a:rPr>
              <a:t> standard.</a:t>
            </a:r>
          </a:p>
          <a:p>
            <a:pPr>
              <a:buFont typeface="Wingdings" panose="05000000000000000000" pitchFamily="2" charset="2"/>
              <a:buChar char="à"/>
            </a:pPr>
            <a:r>
              <a:rPr lang="en-US" sz="1500" dirty="0" smtClean="0">
                <a:sym typeface="Wingdings" panose="05000000000000000000" pitchFamily="2" charset="2"/>
              </a:rPr>
              <a:t>It translate domain names into a </a:t>
            </a:r>
            <a:r>
              <a:rPr lang="en-US" sz="1500" dirty="0" err="1" smtClean="0">
                <a:sym typeface="Wingdings" panose="05000000000000000000" pitchFamily="2" charset="2"/>
              </a:rPr>
              <a:t>ip</a:t>
            </a:r>
            <a:r>
              <a:rPr lang="en-US" sz="1500" dirty="0" smtClean="0">
                <a:sym typeface="Wingdings" panose="05000000000000000000" pitchFamily="2" charset="2"/>
              </a:rPr>
              <a:t> addresses. This is because we only remember words rather than </a:t>
            </a:r>
            <a:r>
              <a:rPr lang="en-US" sz="1500" dirty="0" err="1" smtClean="0">
                <a:sym typeface="Wingdings" panose="05000000000000000000" pitchFamily="2" charset="2"/>
              </a:rPr>
              <a:t>ip</a:t>
            </a:r>
            <a:r>
              <a:rPr lang="en-US" sz="1500" dirty="0" smtClean="0">
                <a:sym typeface="Wingdings" panose="05000000000000000000" pitchFamily="2" charset="2"/>
              </a:rPr>
              <a:t> addresses to reach a website.</a:t>
            </a:r>
          </a:p>
          <a:p>
            <a:pPr marL="0" indent="0">
              <a:buNone/>
            </a:pPr>
            <a:endParaRPr lang="en-US" sz="1500" dirty="0">
              <a:sym typeface="Wingdings" panose="05000000000000000000" pitchFamily="2" charset="2"/>
            </a:endParaRPr>
          </a:p>
          <a:p>
            <a:pPr marL="0" indent="0">
              <a:buNone/>
            </a:pPr>
            <a:r>
              <a:rPr lang="en-US" sz="1500" b="1" dirty="0" smtClean="0">
                <a:sym typeface="Wingdings" panose="05000000000000000000" pitchFamily="2" charset="2"/>
              </a:rPr>
              <a:t>How DNS works</a:t>
            </a:r>
            <a:r>
              <a:rPr lang="en-US" sz="1500" dirty="0" smtClean="0">
                <a:sym typeface="Wingdings" panose="05000000000000000000" pitchFamily="2" charset="2"/>
              </a:rPr>
              <a:t>: There are 2 primary function that </a:t>
            </a:r>
            <a:r>
              <a:rPr lang="en-US" sz="1500" dirty="0" err="1" smtClean="0">
                <a:sym typeface="Wingdings" panose="05000000000000000000" pitchFamily="2" charset="2"/>
              </a:rPr>
              <a:t>dns</a:t>
            </a:r>
            <a:r>
              <a:rPr lang="en-US" sz="1500" dirty="0" smtClean="0">
                <a:sym typeface="Wingdings" panose="05000000000000000000" pitchFamily="2" charset="2"/>
              </a:rPr>
              <a:t> server will do.</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DNS record types:</a:t>
            </a:r>
          </a:p>
          <a:p>
            <a:pPr marL="342900" indent="-342900">
              <a:buAutoNum type="arabicParenR"/>
            </a:pPr>
            <a:r>
              <a:rPr lang="en-US" sz="1500" dirty="0" smtClean="0">
                <a:sym typeface="Wingdings" panose="05000000000000000000" pitchFamily="2" charset="2"/>
              </a:rPr>
              <a:t>A record: This is most common type of </a:t>
            </a:r>
            <a:r>
              <a:rPr lang="en-US" sz="1500" dirty="0" err="1" smtClean="0">
                <a:sym typeface="Wingdings" panose="05000000000000000000" pitchFamily="2" charset="2"/>
              </a:rPr>
              <a:t>dns</a:t>
            </a:r>
            <a:r>
              <a:rPr lang="en-US" sz="1500" dirty="0" smtClean="0">
                <a:sym typeface="Wingdings" panose="05000000000000000000" pitchFamily="2" charset="2"/>
              </a:rPr>
              <a:t> record. In this record we made domain or hostname to the </a:t>
            </a:r>
            <a:r>
              <a:rPr lang="en-US" sz="1500" dirty="0" err="1" smtClean="0">
                <a:sym typeface="Wingdings" panose="05000000000000000000" pitchFamily="2" charset="2"/>
              </a:rPr>
              <a:t>ip</a:t>
            </a:r>
            <a:r>
              <a:rPr lang="en-US" sz="1500" dirty="0" smtClean="0">
                <a:sym typeface="Wingdings" panose="05000000000000000000" pitchFamily="2" charset="2"/>
              </a:rPr>
              <a:t> address. </a:t>
            </a:r>
          </a:p>
          <a:p>
            <a:pPr marL="342900" indent="-342900">
              <a:buAutoNum type="arabicParenR"/>
            </a:pPr>
            <a:r>
              <a:rPr lang="en-US" sz="1500" dirty="0" smtClean="0">
                <a:sym typeface="Wingdings" panose="05000000000000000000" pitchFamily="2" charset="2"/>
              </a:rPr>
              <a:t>CNAME record: CNAME means canonical record. It used to create alias for the domain name. It is like alias from one domain name to another domain name. For example if you have different domain names accessing the same website we can create </a:t>
            </a:r>
            <a:r>
              <a:rPr lang="en-US" sz="1500" dirty="0" err="1" smtClean="0">
                <a:sym typeface="Wingdings" panose="05000000000000000000" pitchFamily="2" charset="2"/>
              </a:rPr>
              <a:t>cname</a:t>
            </a:r>
            <a:r>
              <a:rPr lang="en-US" sz="1500" dirty="0" smtClean="0">
                <a:sym typeface="Wingdings" panose="05000000000000000000" pitchFamily="2" charset="2"/>
              </a:rPr>
              <a:t> record there.</a:t>
            </a:r>
          </a:p>
          <a:p>
            <a:pPr marL="342900" indent="-342900">
              <a:buAutoNum type="arabicParenR"/>
            </a:pPr>
            <a:r>
              <a:rPr lang="en-US" sz="1500" dirty="0" smtClean="0">
                <a:sym typeface="Wingdings" panose="05000000000000000000" pitchFamily="2" charset="2"/>
              </a:rPr>
              <a:t>MX record: This is for the mail exchange record type. It maps the incoming mail request to the specified mail server weather hosted on-</a:t>
            </a:r>
            <a:r>
              <a:rPr lang="en-US" sz="1500" dirty="0" err="1" smtClean="0">
                <a:sym typeface="Wingdings" panose="05000000000000000000" pitchFamily="2" charset="2"/>
              </a:rPr>
              <a:t>prem</a:t>
            </a:r>
            <a:r>
              <a:rPr lang="en-US" sz="1500" dirty="0" smtClean="0">
                <a:sym typeface="Wingdings" panose="05000000000000000000" pitchFamily="2" charset="2"/>
              </a:rPr>
              <a:t> or cloud. </a:t>
            </a:r>
          </a:p>
          <a:p>
            <a:pPr marL="342900" indent="-342900">
              <a:buAutoNum type="arabicParenR"/>
            </a:pPr>
            <a:r>
              <a:rPr lang="en-US" sz="1500" dirty="0" smtClean="0">
                <a:sym typeface="Wingdings" panose="05000000000000000000" pitchFamily="2" charset="2"/>
              </a:rPr>
              <a:t>TXT record: This is the text record. This is associated to the domain names to verify the domain ownership. It helps on map domain to any of the azure resource like app service, or azure ad custom domain etc…</a:t>
            </a:r>
          </a:p>
          <a:p>
            <a:pPr marL="342900" indent="-342900">
              <a:buAutoNum type="arabicParenR"/>
            </a:pPr>
            <a:r>
              <a:rPr lang="en-US" sz="1500" dirty="0" smtClean="0">
                <a:sym typeface="Wingdings" panose="05000000000000000000" pitchFamily="2" charset="2"/>
              </a:rPr>
              <a:t>Wildcards Record:</a:t>
            </a:r>
          </a:p>
          <a:p>
            <a:pPr marL="342900" indent="-342900">
              <a:buAutoNum type="arabicParenR"/>
            </a:pPr>
            <a:r>
              <a:rPr lang="en-US" sz="1500" dirty="0" smtClean="0">
                <a:sym typeface="Wingdings" panose="05000000000000000000" pitchFamily="2" charset="2"/>
              </a:rPr>
              <a:t>CAA record:</a:t>
            </a:r>
          </a:p>
          <a:p>
            <a:pPr marL="342900" indent="-342900">
              <a:buAutoNum type="arabicParenR"/>
            </a:pPr>
            <a:r>
              <a:rPr lang="en-US" sz="1500" dirty="0" smtClean="0">
                <a:sym typeface="Wingdings" panose="05000000000000000000" pitchFamily="2" charset="2"/>
              </a:rPr>
              <a:t>Name server record: This will automatically created when we created azure public </a:t>
            </a:r>
            <a:r>
              <a:rPr lang="en-US" sz="1500" dirty="0" err="1" smtClean="0">
                <a:sym typeface="Wingdings" panose="05000000000000000000" pitchFamily="2" charset="2"/>
              </a:rPr>
              <a:t>dns</a:t>
            </a:r>
            <a:r>
              <a:rPr lang="en-US" sz="1500" dirty="0" smtClean="0">
                <a:sym typeface="Wingdings" panose="05000000000000000000" pitchFamily="2" charset="2"/>
              </a:rPr>
              <a:t> zone using azure </a:t>
            </a:r>
            <a:r>
              <a:rPr lang="en-US" sz="1500" dirty="0" err="1" smtClean="0">
                <a:sym typeface="Wingdings" panose="05000000000000000000" pitchFamily="2" charset="2"/>
              </a:rPr>
              <a:t>dns</a:t>
            </a:r>
            <a:r>
              <a:rPr lang="en-US" sz="1500" dirty="0" smtClean="0">
                <a:sym typeface="Wingdings" panose="05000000000000000000" pitchFamily="2" charset="2"/>
              </a:rPr>
              <a:t>.</a:t>
            </a:r>
          </a:p>
          <a:p>
            <a:pPr marL="342900" indent="-342900">
              <a:buAutoNum type="arabicParenR"/>
            </a:pPr>
            <a:r>
              <a:rPr lang="en-US" sz="1500" dirty="0" smtClean="0">
                <a:sym typeface="Wingdings" panose="05000000000000000000" pitchFamily="2" charset="2"/>
              </a:rPr>
              <a:t>Start of authority record (SOA): </a:t>
            </a:r>
            <a:r>
              <a:rPr lang="en-US" sz="1500" dirty="0">
                <a:sym typeface="Wingdings" panose="05000000000000000000" pitchFamily="2" charset="2"/>
              </a:rPr>
              <a:t>This will automatically created when we created azure public </a:t>
            </a:r>
            <a:r>
              <a:rPr lang="en-US" sz="1500" dirty="0" err="1">
                <a:sym typeface="Wingdings" panose="05000000000000000000" pitchFamily="2" charset="2"/>
              </a:rPr>
              <a:t>dns</a:t>
            </a:r>
            <a:r>
              <a:rPr lang="en-US" sz="1500" dirty="0">
                <a:sym typeface="Wingdings" panose="05000000000000000000" pitchFamily="2" charset="2"/>
              </a:rPr>
              <a:t> zone using azure </a:t>
            </a:r>
            <a:r>
              <a:rPr lang="en-US" sz="1500" dirty="0" err="1">
                <a:sym typeface="Wingdings" panose="05000000000000000000" pitchFamily="2" charset="2"/>
              </a:rPr>
              <a:t>dns</a:t>
            </a:r>
            <a:r>
              <a:rPr lang="en-US" sz="1500" dirty="0">
                <a:sym typeface="Wingdings" panose="05000000000000000000" pitchFamily="2" charset="2"/>
              </a:rPr>
              <a:t>.</a:t>
            </a:r>
            <a:endParaRPr lang="en-US" sz="1500" dirty="0" smtClean="0">
              <a:sym typeface="Wingdings" panose="05000000000000000000" pitchFamily="2" charset="2"/>
            </a:endParaRPr>
          </a:p>
          <a:p>
            <a:pPr marL="342900" indent="-342900">
              <a:buAutoNum type="arabicParenR"/>
            </a:pPr>
            <a:r>
              <a:rPr lang="en-US" sz="1500" dirty="0" smtClean="0">
                <a:sym typeface="Wingdings" panose="05000000000000000000" pitchFamily="2" charset="2"/>
              </a:rPr>
              <a:t>Sender Policy Framework (SPV):</a:t>
            </a:r>
          </a:p>
          <a:p>
            <a:pPr marL="342900" indent="-342900">
              <a:buAutoNum type="arabicParenR"/>
            </a:pPr>
            <a:r>
              <a:rPr lang="en-US" sz="1500" dirty="0" smtClean="0">
                <a:sym typeface="Wingdings" panose="05000000000000000000" pitchFamily="2" charset="2"/>
              </a:rPr>
              <a:t>Sender Locations (SRV): </a:t>
            </a:r>
          </a:p>
        </p:txBody>
      </p:sp>
      <p:pic>
        <p:nvPicPr>
          <p:cNvPr id="2" name="Picture 1"/>
          <p:cNvPicPr>
            <a:picLocks noChangeAspect="1"/>
          </p:cNvPicPr>
          <p:nvPr/>
        </p:nvPicPr>
        <p:blipFill>
          <a:blip r:embed="rId2"/>
          <a:stretch>
            <a:fillRect/>
          </a:stretch>
        </p:blipFill>
        <p:spPr>
          <a:xfrm>
            <a:off x="2932022" y="1913184"/>
            <a:ext cx="7229475" cy="1647825"/>
          </a:xfrm>
          <a:prstGeom prst="rect">
            <a:avLst/>
          </a:prstGeom>
        </p:spPr>
      </p:pic>
    </p:spTree>
    <p:extLst>
      <p:ext uri="{BB962C8B-B14F-4D97-AF65-F5344CB8AC3E}">
        <p14:creationId xmlns:p14="http://schemas.microsoft.com/office/powerpoint/2010/main" val="44911223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b="1" dirty="0" smtClean="0"/>
              <a:t>Record Set:</a:t>
            </a:r>
            <a:r>
              <a:rPr lang="en-US" sz="1500" dirty="0" smtClean="0"/>
              <a:t> There may be instances there are different instances will mapped to a single record. </a:t>
            </a:r>
            <a:r>
              <a:rPr lang="en-US" sz="1500" dirty="0" err="1" smtClean="0"/>
              <a:t>Eg</a:t>
            </a:r>
            <a:r>
              <a:rPr lang="en-US" sz="1500" dirty="0" smtClean="0"/>
              <a:t>: one domain will map to 2 </a:t>
            </a:r>
            <a:r>
              <a:rPr lang="en-US" sz="1500" dirty="0" err="1" smtClean="0"/>
              <a:t>ip</a:t>
            </a:r>
            <a:r>
              <a:rPr lang="en-US" sz="1500" dirty="0" smtClean="0"/>
              <a:t> addresses. This we called a record set. But this can not be done with CNAME or SOA  record types.</a:t>
            </a:r>
          </a:p>
          <a:p>
            <a:pPr marL="0" indent="0">
              <a:buNone/>
            </a:pPr>
            <a:endParaRPr lang="en-US" sz="1500" dirty="0"/>
          </a:p>
          <a:p>
            <a:pPr marL="0" indent="0">
              <a:buNone/>
            </a:pPr>
            <a:endParaRPr lang="en-US" sz="1500" b="1" dirty="0" smtClean="0"/>
          </a:p>
          <a:p>
            <a:pPr marL="0" indent="0">
              <a:buNone/>
            </a:pPr>
            <a:endParaRPr lang="en-US" sz="1500" b="1" dirty="0"/>
          </a:p>
          <a:p>
            <a:pPr marL="0" indent="0">
              <a:buNone/>
            </a:pPr>
            <a:r>
              <a:rPr lang="en-US" sz="1500" b="1" dirty="0" smtClean="0"/>
              <a:t>What is azure DNS</a:t>
            </a:r>
            <a:r>
              <a:rPr lang="en-US" sz="1500" dirty="0" smtClean="0"/>
              <a:t>: Azure </a:t>
            </a:r>
            <a:r>
              <a:rPr lang="en-US" sz="1500" dirty="0" err="1" smtClean="0"/>
              <a:t>dns</a:t>
            </a:r>
            <a:r>
              <a:rPr lang="en-US" sz="1500" dirty="0" smtClean="0"/>
              <a:t> manages the domains in the portal. But it has to register by some other third party apps like </a:t>
            </a:r>
            <a:r>
              <a:rPr lang="en-US" sz="1500" dirty="0" err="1" smtClean="0"/>
              <a:t>GoDaddy</a:t>
            </a:r>
            <a:r>
              <a:rPr lang="en-US" sz="1500" dirty="0" smtClean="0"/>
              <a:t> or someone.</a:t>
            </a:r>
          </a:p>
          <a:p>
            <a:pPr marL="0" indent="0">
              <a:buNone/>
            </a:pPr>
            <a:r>
              <a:rPr lang="en-US" sz="1500" dirty="0" smtClean="0"/>
              <a:t>That means azure </a:t>
            </a:r>
            <a:r>
              <a:rPr lang="en-US" sz="1500" dirty="0" err="1" smtClean="0"/>
              <a:t>dns</a:t>
            </a:r>
            <a:r>
              <a:rPr lang="en-US" sz="1500" dirty="0" smtClean="0"/>
              <a:t> can not register the domain in its own.</a:t>
            </a:r>
          </a:p>
          <a:p>
            <a:pPr marL="0" indent="0">
              <a:buNone/>
            </a:pPr>
            <a:r>
              <a:rPr lang="en-US" sz="1500" dirty="0" smtClean="0"/>
              <a:t>Features of Azure DNS: </a:t>
            </a:r>
          </a:p>
          <a:p>
            <a:pPr marL="342900" indent="-342900">
              <a:buAutoNum type="arabicParenR"/>
            </a:pPr>
            <a:r>
              <a:rPr lang="en-US" sz="1500" dirty="0" smtClean="0"/>
              <a:t>Provides improve security feature: Like RBAC, and we have activity logs that lets you track the activities which are performed on the azure </a:t>
            </a:r>
            <a:r>
              <a:rPr lang="en-US" sz="1500" dirty="0" err="1" smtClean="0"/>
              <a:t>dns</a:t>
            </a:r>
            <a:r>
              <a:rPr lang="en-US" sz="1500" dirty="0" smtClean="0"/>
              <a:t>. Provides resource locking. Also it is ease of use.</a:t>
            </a:r>
          </a:p>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Create app service and get the </a:t>
            </a:r>
            <a:r>
              <a:rPr lang="en-US" sz="1500" dirty="0" err="1" smtClean="0">
                <a:sym typeface="Wingdings" panose="05000000000000000000" pitchFamily="2" charset="2"/>
              </a:rPr>
              <a:t>url</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Create </a:t>
            </a:r>
            <a:r>
              <a:rPr lang="en-US" sz="1500" dirty="0" err="1" smtClean="0">
                <a:sym typeface="Wingdings" panose="05000000000000000000" pitchFamily="2" charset="2"/>
              </a:rPr>
              <a:t>dns</a:t>
            </a:r>
            <a:r>
              <a:rPr lang="en-US" sz="1500" dirty="0" smtClean="0">
                <a:sym typeface="Wingdings" panose="05000000000000000000" pitchFamily="2" charset="2"/>
              </a:rPr>
              <a:t> zone resource in cloud with same name of our domain.</a:t>
            </a:r>
          </a:p>
          <a:p>
            <a:pPr>
              <a:buFont typeface="Wingdings" panose="05000000000000000000" pitchFamily="2" charset="2"/>
              <a:buChar char="à"/>
            </a:pPr>
            <a:r>
              <a:rPr lang="en-US" sz="1500" dirty="0" smtClean="0">
                <a:sym typeface="Wingdings" panose="05000000000000000000" pitchFamily="2" charset="2"/>
              </a:rPr>
              <a:t>Update </a:t>
            </a:r>
            <a:r>
              <a:rPr lang="en-US" sz="1500" dirty="0" err="1" smtClean="0">
                <a:sym typeface="Wingdings" panose="05000000000000000000" pitchFamily="2" charset="2"/>
              </a:rPr>
              <a:t>nameservers</a:t>
            </a:r>
            <a:r>
              <a:rPr lang="en-US" sz="1500" dirty="0" smtClean="0">
                <a:sym typeface="Wingdings" panose="05000000000000000000" pitchFamily="2" charset="2"/>
              </a:rPr>
              <a:t> of </a:t>
            </a:r>
            <a:r>
              <a:rPr lang="en-US" sz="1500" dirty="0" err="1" smtClean="0">
                <a:sym typeface="Wingdings" panose="05000000000000000000" pitchFamily="2" charset="2"/>
              </a:rPr>
              <a:t>godaddy</a:t>
            </a:r>
            <a:r>
              <a:rPr lang="en-US" sz="1500" dirty="0" smtClean="0">
                <a:sym typeface="Wingdings" panose="05000000000000000000" pitchFamily="2" charset="2"/>
              </a:rPr>
              <a:t> to </a:t>
            </a:r>
            <a:r>
              <a:rPr lang="en-US" sz="1500" dirty="0" err="1" smtClean="0">
                <a:sym typeface="Wingdings" panose="05000000000000000000" pitchFamily="2" charset="2"/>
              </a:rPr>
              <a:t>nameservers</a:t>
            </a:r>
            <a:r>
              <a:rPr lang="en-US" sz="1500" dirty="0" smtClean="0">
                <a:sym typeface="Wingdings" panose="05000000000000000000" pitchFamily="2" charset="2"/>
              </a:rPr>
              <a:t> of azure </a:t>
            </a:r>
            <a:r>
              <a:rPr lang="en-US" sz="1500" dirty="0" err="1" smtClean="0">
                <a:sym typeface="Wingdings" panose="05000000000000000000" pitchFamily="2" charset="2"/>
              </a:rPr>
              <a:t>dns</a:t>
            </a:r>
            <a:r>
              <a:rPr lang="en-US" sz="1500" dirty="0" smtClean="0">
                <a:sym typeface="Wingdings" panose="05000000000000000000" pitchFamily="2" charset="2"/>
              </a:rPr>
              <a:t> zone.</a:t>
            </a:r>
          </a:p>
          <a:p>
            <a:pPr>
              <a:buFont typeface="Wingdings" panose="05000000000000000000" pitchFamily="2" charset="2"/>
              <a:buChar char="à"/>
            </a:pPr>
            <a:r>
              <a:rPr lang="en-US" sz="1500" dirty="0" smtClean="0">
                <a:sym typeface="Wingdings" panose="05000000000000000000" pitchFamily="2" charset="2"/>
              </a:rPr>
              <a:t>Create A record with name @ and </a:t>
            </a:r>
            <a:r>
              <a:rPr lang="en-US" sz="1500" dirty="0" err="1" smtClean="0">
                <a:sym typeface="Wingdings" panose="05000000000000000000" pitchFamily="2" charset="2"/>
              </a:rPr>
              <a:t>ip</a:t>
            </a:r>
            <a:r>
              <a:rPr lang="en-US" sz="1500" dirty="0" smtClean="0">
                <a:sym typeface="Wingdings" panose="05000000000000000000" pitchFamily="2" charset="2"/>
              </a:rPr>
              <a:t> is app service public </a:t>
            </a:r>
            <a:r>
              <a:rPr lang="en-US" sz="1500" dirty="0" err="1" smtClean="0">
                <a:sym typeface="Wingdings" panose="05000000000000000000" pitchFamily="2" charset="2"/>
              </a:rPr>
              <a:t>ip</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Create CNAME  record with name www and alias as app service </a:t>
            </a:r>
            <a:r>
              <a:rPr lang="en-US" sz="1500" dirty="0" err="1" smtClean="0">
                <a:sym typeface="Wingdings" panose="05000000000000000000" pitchFamily="2" charset="2"/>
              </a:rPr>
              <a:t>dns</a:t>
            </a:r>
            <a:r>
              <a:rPr lang="en-US" sz="1500" dirty="0" smtClean="0">
                <a:sym typeface="Wingdings" panose="05000000000000000000" pitchFamily="2" charset="2"/>
              </a:rPr>
              <a:t> name.</a:t>
            </a:r>
          </a:p>
          <a:p>
            <a:pPr>
              <a:buFont typeface="Wingdings" panose="05000000000000000000" pitchFamily="2" charset="2"/>
              <a:buChar char="à"/>
            </a:pPr>
            <a:r>
              <a:rPr lang="en-US" sz="1500" dirty="0" smtClean="0">
                <a:sym typeface="Wingdings" panose="05000000000000000000" pitchFamily="2" charset="2"/>
              </a:rPr>
              <a:t>Check our custom </a:t>
            </a:r>
            <a:r>
              <a:rPr lang="en-US" sz="1500" dirty="0" err="1" smtClean="0">
                <a:sym typeface="Wingdings" panose="05000000000000000000" pitchFamily="2" charset="2"/>
              </a:rPr>
              <a:t>url</a:t>
            </a:r>
            <a:r>
              <a:rPr lang="en-US" sz="1500" dirty="0" smtClean="0">
                <a:sym typeface="Wingdings" panose="05000000000000000000" pitchFamily="2" charset="2"/>
              </a:rPr>
              <a:t>, it will change </a:t>
            </a:r>
            <a:r>
              <a:rPr lang="en-US" sz="1500" dirty="0" err="1" smtClean="0">
                <a:sym typeface="Wingdings" panose="05000000000000000000" pitchFamily="2" charset="2"/>
              </a:rPr>
              <a:t>ui</a:t>
            </a:r>
            <a:r>
              <a:rPr lang="en-US" sz="1500" dirty="0" smtClean="0">
                <a:sym typeface="Wingdings" panose="05000000000000000000" pitchFamily="2" charset="2"/>
              </a:rPr>
              <a:t> page but not propagate properly due to custom domain is not yet created on app service.</a:t>
            </a:r>
          </a:p>
          <a:p>
            <a:pPr>
              <a:buFont typeface="Wingdings" panose="05000000000000000000" pitchFamily="2" charset="2"/>
              <a:buChar char="à"/>
            </a:pPr>
            <a:r>
              <a:rPr lang="en-US" sz="1500" dirty="0" smtClean="0">
                <a:sym typeface="Wingdings" panose="05000000000000000000" pitchFamily="2" charset="2"/>
              </a:rPr>
              <a:t>Go to app service, create custom domain then validate. It will not validate the ownership, the create the txt record in the azure </a:t>
            </a:r>
            <a:r>
              <a:rPr lang="en-US" sz="1500" dirty="0" err="1" smtClean="0">
                <a:sym typeface="Wingdings" panose="05000000000000000000" pitchFamily="2" charset="2"/>
              </a:rPr>
              <a:t>dns</a:t>
            </a:r>
            <a:r>
              <a:rPr lang="en-US" sz="1500" dirty="0" smtClean="0">
                <a:sym typeface="Wingdings" panose="05000000000000000000" pitchFamily="2" charset="2"/>
              </a:rPr>
              <a:t> zone with name as host name and value as domain id.</a:t>
            </a:r>
          </a:p>
          <a:p>
            <a:pPr>
              <a:buFont typeface="Wingdings" panose="05000000000000000000" pitchFamily="2" charset="2"/>
              <a:buChar char="à"/>
            </a:pPr>
            <a:r>
              <a:rPr lang="en-US" sz="1500" dirty="0" smtClean="0">
                <a:sym typeface="Wingdings" panose="05000000000000000000" pitchFamily="2" charset="2"/>
              </a:rPr>
              <a:t>Then add those domains. Now the app will work as is.</a:t>
            </a:r>
          </a:p>
          <a:p>
            <a:pPr>
              <a:buFont typeface="Wingdings" panose="05000000000000000000" pitchFamily="2" charset="2"/>
              <a:buChar char="à"/>
            </a:pPr>
            <a:r>
              <a:rPr lang="en-US" sz="1500" dirty="0" smtClean="0">
                <a:sym typeface="Wingdings" panose="05000000000000000000" pitchFamily="2" charset="2"/>
              </a:rPr>
              <a:t>Then clean up resource also change the azure </a:t>
            </a:r>
            <a:r>
              <a:rPr lang="en-US" sz="1500" dirty="0" err="1" smtClean="0">
                <a:sym typeface="Wingdings" panose="05000000000000000000" pitchFamily="2" charset="2"/>
              </a:rPr>
              <a:t>nameservers</a:t>
            </a:r>
            <a:r>
              <a:rPr lang="en-US" sz="1500" dirty="0" smtClean="0">
                <a:sym typeface="Wingdings" panose="05000000000000000000" pitchFamily="2" charset="2"/>
              </a:rPr>
              <a:t> of </a:t>
            </a:r>
            <a:r>
              <a:rPr lang="en-US" sz="1500" dirty="0" err="1" smtClean="0">
                <a:sym typeface="Wingdings" panose="05000000000000000000" pitchFamily="2" charset="2"/>
              </a:rPr>
              <a:t>Godaddy</a:t>
            </a:r>
            <a:r>
              <a:rPr lang="en-US" sz="1500" dirty="0" smtClean="0">
                <a:sym typeface="Wingdings" panose="05000000000000000000" pitchFamily="2" charset="2"/>
              </a:rPr>
              <a:t> default </a:t>
            </a:r>
            <a:r>
              <a:rPr lang="en-US" sz="1500" dirty="0" err="1" smtClean="0">
                <a:sym typeface="Wingdings" panose="05000000000000000000" pitchFamily="2" charset="2"/>
              </a:rPr>
              <a:t>nameservers</a:t>
            </a:r>
            <a:r>
              <a:rPr lang="en-US" sz="1500" dirty="0" smtClean="0">
                <a:sym typeface="Wingdings" panose="05000000000000000000" pitchFamily="2" charset="2"/>
              </a:rPr>
              <a:t> in </a:t>
            </a:r>
            <a:r>
              <a:rPr lang="en-US" sz="1500" dirty="0" err="1" smtClean="0">
                <a:sym typeface="Wingdings" panose="05000000000000000000" pitchFamily="2" charset="2"/>
              </a:rPr>
              <a:t>godaddy</a:t>
            </a:r>
            <a:r>
              <a:rPr lang="en-US" sz="1500" dirty="0">
                <a:sym typeface="Wingdings" panose="05000000000000000000" pitchFamily="2" charset="2"/>
              </a:rPr>
              <a:t> </a:t>
            </a:r>
            <a:r>
              <a:rPr lang="en-US" sz="1500" dirty="0" err="1" smtClean="0">
                <a:sym typeface="Wingdings" panose="05000000000000000000" pitchFamily="2" charset="2"/>
              </a:rPr>
              <a:t>dns</a:t>
            </a:r>
            <a:r>
              <a:rPr lang="en-US" sz="1500" dirty="0" smtClean="0">
                <a:sym typeface="Wingdings" panose="05000000000000000000" pitchFamily="2" charset="2"/>
              </a:rPr>
              <a:t> management.</a:t>
            </a:r>
            <a:endParaRPr lang="en-US" sz="1500" dirty="0" smtClean="0"/>
          </a:p>
        </p:txBody>
      </p:sp>
      <p:pic>
        <p:nvPicPr>
          <p:cNvPr id="2" name="Picture 1"/>
          <p:cNvPicPr>
            <a:picLocks noChangeAspect="1"/>
          </p:cNvPicPr>
          <p:nvPr/>
        </p:nvPicPr>
        <p:blipFill>
          <a:blip r:embed="rId2"/>
          <a:stretch>
            <a:fillRect/>
          </a:stretch>
        </p:blipFill>
        <p:spPr>
          <a:xfrm>
            <a:off x="2012122" y="697001"/>
            <a:ext cx="8734425" cy="904875"/>
          </a:xfrm>
          <a:prstGeom prst="rect">
            <a:avLst/>
          </a:prstGeom>
        </p:spPr>
      </p:pic>
    </p:spTree>
    <p:extLst>
      <p:ext uri="{BB962C8B-B14F-4D97-AF65-F5344CB8AC3E}">
        <p14:creationId xmlns:p14="http://schemas.microsoft.com/office/powerpoint/2010/main" val="402348026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Private DNS: </a:t>
            </a:r>
          </a:p>
          <a:p>
            <a:pPr>
              <a:buFont typeface="Wingdings" panose="05000000000000000000" pitchFamily="2" charset="2"/>
              <a:buChar char="à"/>
            </a:pPr>
            <a:r>
              <a:rPr lang="en-US" sz="1500" dirty="0" smtClean="0">
                <a:sym typeface="Wingdings" panose="05000000000000000000" pitchFamily="2" charset="2"/>
              </a:rPr>
              <a:t>This helps to create the custom domains.</a:t>
            </a:r>
          </a:p>
          <a:p>
            <a:pPr>
              <a:buFont typeface="Wingdings" panose="05000000000000000000" pitchFamily="2" charset="2"/>
              <a:buChar char="à"/>
            </a:pPr>
            <a:r>
              <a:rPr lang="en-US" sz="1500" dirty="0" smtClean="0">
                <a:sym typeface="Wingdings" panose="05000000000000000000" pitchFamily="2" charset="2"/>
              </a:rPr>
              <a:t>This domain name that may or may not be register with your domain </a:t>
            </a:r>
            <a:r>
              <a:rPr lang="en-US" sz="1500" dirty="0" err="1" smtClean="0">
                <a:sym typeface="Wingdings" panose="05000000000000000000" pitchFamily="2" charset="2"/>
              </a:rPr>
              <a:t>registar</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If registered and if you are registered with public </a:t>
            </a:r>
            <a:r>
              <a:rPr lang="en-US" sz="1500" dirty="0" err="1" smtClean="0">
                <a:sym typeface="Wingdings" panose="05000000000000000000" pitchFamily="2" charset="2"/>
              </a:rPr>
              <a:t>dns</a:t>
            </a:r>
            <a:r>
              <a:rPr lang="en-US" sz="1500" dirty="0" smtClean="0">
                <a:sym typeface="Wingdings" panose="05000000000000000000" pitchFamily="2" charset="2"/>
              </a:rPr>
              <a:t>, the we can configure both public and private </a:t>
            </a:r>
            <a:r>
              <a:rPr lang="en-US" sz="1500" dirty="0" err="1" smtClean="0">
                <a:sym typeface="Wingdings" panose="05000000000000000000" pitchFamily="2" charset="2"/>
              </a:rPr>
              <a:t>dns</a:t>
            </a:r>
            <a:r>
              <a:rPr lang="en-US" sz="1500" dirty="0" smtClean="0">
                <a:sym typeface="Wingdings" panose="05000000000000000000" pitchFamily="2" charset="2"/>
              </a:rPr>
              <a:t> zone.</a:t>
            </a:r>
          </a:p>
          <a:p>
            <a:pPr marL="0" indent="0">
              <a:buNone/>
            </a:pPr>
            <a:r>
              <a:rPr lang="en-US" sz="1500" dirty="0">
                <a:sym typeface="Wingdings" panose="05000000000000000000" pitchFamily="2" charset="2"/>
              </a:rPr>
              <a:t> The DNS records private </a:t>
            </a:r>
            <a:r>
              <a:rPr lang="en-US" sz="1500" dirty="0" err="1">
                <a:sym typeface="Wingdings" panose="05000000000000000000" pitchFamily="2" charset="2"/>
              </a:rPr>
              <a:t>dns</a:t>
            </a:r>
            <a:r>
              <a:rPr lang="en-US" sz="1500" dirty="0">
                <a:sym typeface="Wingdings" panose="05000000000000000000" pitchFamily="2" charset="2"/>
              </a:rPr>
              <a:t> are not retrievable or viewable. </a:t>
            </a:r>
            <a:endParaRPr lang="en-US" sz="1500" dirty="0"/>
          </a:p>
          <a:p>
            <a:pPr marL="0" indent="0">
              <a:buNone/>
            </a:pPr>
            <a:endParaRPr lang="en-US" sz="1500" dirty="0"/>
          </a:p>
        </p:txBody>
      </p:sp>
      <p:pic>
        <p:nvPicPr>
          <p:cNvPr id="2" name="Picture 1"/>
          <p:cNvPicPr>
            <a:picLocks noChangeAspect="1"/>
          </p:cNvPicPr>
          <p:nvPr/>
        </p:nvPicPr>
        <p:blipFill>
          <a:blip r:embed="rId2"/>
          <a:stretch>
            <a:fillRect/>
          </a:stretch>
        </p:blipFill>
        <p:spPr>
          <a:xfrm>
            <a:off x="968230" y="1738950"/>
            <a:ext cx="10362864" cy="4478795"/>
          </a:xfrm>
          <a:prstGeom prst="rect">
            <a:avLst/>
          </a:prstGeom>
        </p:spPr>
      </p:pic>
    </p:spTree>
    <p:extLst>
      <p:ext uri="{BB962C8B-B14F-4D97-AF65-F5344CB8AC3E}">
        <p14:creationId xmlns:p14="http://schemas.microsoft.com/office/powerpoint/2010/main" val="67120467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Private DNS zone benefits:</a:t>
            </a:r>
          </a:p>
          <a:p>
            <a:pPr>
              <a:buFont typeface="Wingdings" panose="05000000000000000000" pitchFamily="2" charset="2"/>
              <a:buChar char="à"/>
            </a:pPr>
            <a:r>
              <a:rPr lang="en-US" sz="1500" dirty="0" smtClean="0">
                <a:sym typeface="Wingdings" panose="05000000000000000000" pitchFamily="2" charset="2"/>
              </a:rPr>
              <a:t>Removes the need for custom </a:t>
            </a:r>
            <a:r>
              <a:rPr lang="en-US" sz="1500" dirty="0" err="1" smtClean="0">
                <a:sym typeface="Wingdings" panose="05000000000000000000" pitchFamily="2" charset="2"/>
              </a:rPr>
              <a:t>dns</a:t>
            </a:r>
            <a:r>
              <a:rPr lang="en-US" sz="1500" dirty="0" smtClean="0">
                <a:sym typeface="Wingdings" panose="05000000000000000000" pitchFamily="2" charset="2"/>
              </a:rPr>
              <a:t> solutions. Many org have to use custom </a:t>
            </a:r>
            <a:r>
              <a:rPr lang="en-US" sz="1500" dirty="0" err="1" smtClean="0">
                <a:sym typeface="Wingdings" panose="05000000000000000000" pitchFamily="2" charset="2"/>
              </a:rPr>
              <a:t>dns</a:t>
            </a:r>
            <a:r>
              <a:rPr lang="en-US" sz="1500" dirty="0" smtClean="0">
                <a:sym typeface="Wingdings" panose="05000000000000000000" pitchFamily="2" charset="2"/>
              </a:rPr>
              <a:t> zones in the private network. With private </a:t>
            </a:r>
            <a:r>
              <a:rPr lang="en-US" sz="1500" dirty="0" err="1" smtClean="0">
                <a:sym typeface="Wingdings" panose="05000000000000000000" pitchFamily="2" charset="2"/>
              </a:rPr>
              <a:t>dns</a:t>
            </a:r>
            <a:r>
              <a:rPr lang="en-US" sz="1500" dirty="0" smtClean="0">
                <a:sym typeface="Wingdings" panose="05000000000000000000" pitchFamily="2" charset="2"/>
              </a:rPr>
              <a:t> zone we don’t need that.</a:t>
            </a:r>
          </a:p>
          <a:p>
            <a:pPr>
              <a:buFont typeface="Wingdings" panose="05000000000000000000" pitchFamily="2" charset="2"/>
              <a:buChar char="à"/>
            </a:pPr>
            <a:r>
              <a:rPr lang="en-US" sz="1500" dirty="0" smtClean="0">
                <a:sym typeface="Wingdings" panose="05000000000000000000" pitchFamily="2" charset="2"/>
              </a:rPr>
              <a:t>We can use all </a:t>
            </a:r>
            <a:r>
              <a:rPr lang="en-US" sz="1500" dirty="0" err="1" smtClean="0">
                <a:sym typeface="Wingdings" panose="05000000000000000000" pitchFamily="2" charset="2"/>
              </a:rPr>
              <a:t>dns</a:t>
            </a:r>
            <a:r>
              <a:rPr lang="en-US" sz="1500" dirty="0" smtClean="0">
                <a:sym typeface="Wingdings" panose="05000000000000000000" pitchFamily="2" charset="2"/>
              </a:rPr>
              <a:t> common records types.</a:t>
            </a:r>
          </a:p>
          <a:p>
            <a:pPr>
              <a:buFont typeface="Wingdings" panose="05000000000000000000" pitchFamily="2" charset="2"/>
              <a:buChar char="à"/>
            </a:pPr>
            <a:r>
              <a:rPr lang="en-US" sz="1500" dirty="0" smtClean="0">
                <a:sym typeface="Wingdings" panose="05000000000000000000" pitchFamily="2" charset="2"/>
              </a:rPr>
              <a:t>Automatic host record management.</a:t>
            </a:r>
          </a:p>
          <a:p>
            <a:pPr>
              <a:buFont typeface="Wingdings" panose="05000000000000000000" pitchFamily="2" charset="2"/>
              <a:buChar char="à"/>
            </a:pPr>
            <a:r>
              <a:rPr lang="en-US" sz="1500" dirty="0" smtClean="0">
                <a:sym typeface="Wingdings" panose="05000000000000000000" pitchFamily="2" charset="2"/>
              </a:rPr>
              <a:t>Host name resolution b/w the </a:t>
            </a:r>
            <a:r>
              <a:rPr lang="en-US" sz="1500" dirty="0" err="1" smtClean="0">
                <a:sym typeface="Wingdings" panose="05000000000000000000" pitchFamily="2" charset="2"/>
              </a:rPr>
              <a:t>vnets</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We can use automation tools to manage this.</a:t>
            </a:r>
          </a:p>
          <a:p>
            <a:pPr>
              <a:buFont typeface="Wingdings" panose="05000000000000000000" pitchFamily="2" charset="2"/>
              <a:buChar char="à"/>
            </a:pPr>
            <a:r>
              <a:rPr lang="en-US" sz="1500" dirty="0" smtClean="0">
                <a:sym typeface="Wingdings" panose="05000000000000000000" pitchFamily="2" charset="2"/>
              </a:rPr>
              <a:t>Split horizon </a:t>
            </a:r>
            <a:r>
              <a:rPr lang="en-US" sz="1500" dirty="0" err="1" smtClean="0">
                <a:sym typeface="Wingdings" panose="05000000000000000000" pitchFamily="2" charset="2"/>
              </a:rPr>
              <a:t>dns</a:t>
            </a:r>
            <a:r>
              <a:rPr lang="en-US" sz="1500" dirty="0" smtClean="0">
                <a:sym typeface="Wingdings" panose="05000000000000000000" pitchFamily="2" charset="2"/>
              </a:rPr>
              <a:t> support. (both public and private)</a:t>
            </a:r>
          </a:p>
          <a:p>
            <a:pPr>
              <a:buFont typeface="Wingdings" panose="05000000000000000000" pitchFamily="2" charset="2"/>
              <a:buChar char="à"/>
            </a:pPr>
            <a:r>
              <a:rPr lang="en-US" sz="1500" dirty="0" smtClean="0">
                <a:sym typeface="Wingdings" panose="05000000000000000000" pitchFamily="2" charset="2"/>
              </a:rPr>
              <a:t>It is available in all the regions of azure.</a:t>
            </a:r>
          </a:p>
          <a:p>
            <a:pPr marL="0" indent="0">
              <a:buNone/>
            </a:pPr>
            <a:r>
              <a:rPr lang="en-US" sz="1500" dirty="0" smtClean="0">
                <a:sym typeface="Wingdings" panose="05000000000000000000" pitchFamily="2" charset="2"/>
              </a:rPr>
              <a:t>Private DNS zone scenarios:</a:t>
            </a:r>
          </a:p>
          <a:p>
            <a:pPr>
              <a:buFont typeface="Wingdings" panose="05000000000000000000" pitchFamily="2" charset="2"/>
              <a:buChar char="à"/>
            </a:pPr>
            <a:r>
              <a:rPr lang="en-US" sz="1500" dirty="0" smtClean="0">
                <a:sym typeface="Wingdings" panose="05000000000000000000" pitchFamily="2" charset="2"/>
              </a:rPr>
              <a:t>If you need to resolve the resources in </a:t>
            </a:r>
            <a:r>
              <a:rPr lang="en-US" sz="1500" dirty="0" err="1" smtClean="0">
                <a:sym typeface="Wingdings" panose="05000000000000000000" pitchFamily="2" charset="2"/>
              </a:rPr>
              <a:t>vnets</a:t>
            </a:r>
            <a:r>
              <a:rPr lang="en-US" sz="1500" dirty="0" smtClean="0">
                <a:sym typeface="Wingdings" panose="05000000000000000000" pitchFamily="2" charset="2"/>
              </a:rPr>
              <a:t> using a specific domain name.</a:t>
            </a:r>
          </a:p>
          <a:p>
            <a:pPr>
              <a:buFont typeface="Wingdings" panose="05000000000000000000" pitchFamily="2" charset="2"/>
              <a:buChar char="à"/>
            </a:pPr>
            <a:r>
              <a:rPr lang="en-US" sz="1500" dirty="0" smtClean="0">
                <a:sym typeface="Wingdings" panose="05000000000000000000" pitchFamily="2" charset="2"/>
              </a:rPr>
              <a:t>Also we need </a:t>
            </a:r>
            <a:r>
              <a:rPr lang="en-US" sz="1500" dirty="0" err="1" smtClean="0">
                <a:sym typeface="Wingdings" panose="05000000000000000000" pitchFamily="2" charset="2"/>
              </a:rPr>
              <a:t>maning</a:t>
            </a:r>
            <a:r>
              <a:rPr lang="en-US" sz="1500" dirty="0" smtClean="0">
                <a:sym typeface="Wingdings" panose="05000000000000000000" pitchFamily="2" charset="2"/>
              </a:rPr>
              <a:t> resolution will be private.</a:t>
            </a:r>
          </a:p>
          <a:p>
            <a:pPr>
              <a:buFont typeface="Wingdings" panose="05000000000000000000" pitchFamily="2" charset="2"/>
              <a:buChar char="à"/>
            </a:pPr>
            <a:r>
              <a:rPr lang="en-US" sz="1500" dirty="0" smtClean="0">
                <a:sym typeface="Wingdings" panose="05000000000000000000" pitchFamily="2" charset="2"/>
              </a:rPr>
              <a:t>Automatically register the </a:t>
            </a:r>
            <a:r>
              <a:rPr lang="en-US" sz="1500" dirty="0" err="1" smtClean="0">
                <a:sym typeface="Wingdings" panose="05000000000000000000" pitchFamily="2" charset="2"/>
              </a:rPr>
              <a:t>vm’s</a:t>
            </a:r>
            <a:r>
              <a:rPr lang="en-US" sz="1500" dirty="0" smtClean="0">
                <a:sym typeface="Wingdings" panose="05000000000000000000" pitchFamily="2" charset="2"/>
              </a:rPr>
              <a:t> into the </a:t>
            </a:r>
            <a:r>
              <a:rPr lang="en-US" sz="1500" dirty="0" err="1" smtClean="0">
                <a:sym typeface="Wingdings" panose="05000000000000000000" pitchFamily="2" charset="2"/>
              </a:rPr>
              <a:t>dns</a:t>
            </a:r>
            <a:r>
              <a:rPr lang="en-US" sz="1500" dirty="0" smtClean="0">
                <a:sym typeface="Wingdings" panose="05000000000000000000" pitchFamily="2" charset="2"/>
              </a:rPr>
              <a:t> zone.</a:t>
            </a:r>
          </a:p>
          <a:p>
            <a:pPr>
              <a:buFont typeface="Wingdings" panose="05000000000000000000" pitchFamily="2" charset="2"/>
              <a:buChar char="à"/>
            </a:pPr>
            <a:r>
              <a:rPr lang="en-US" sz="1500" dirty="0" smtClean="0">
                <a:sym typeface="Wingdings" panose="05000000000000000000" pitchFamily="2" charset="2"/>
              </a:rPr>
              <a:t>We can do name resolution for multiple network.</a:t>
            </a:r>
            <a:endParaRPr lang="en-US" sz="1500" dirty="0"/>
          </a:p>
        </p:txBody>
      </p:sp>
      <p:pic>
        <p:nvPicPr>
          <p:cNvPr id="2" name="Picture 1"/>
          <p:cNvPicPr>
            <a:picLocks noChangeAspect="1"/>
          </p:cNvPicPr>
          <p:nvPr/>
        </p:nvPicPr>
        <p:blipFill>
          <a:blip r:embed="rId2"/>
          <a:stretch>
            <a:fillRect/>
          </a:stretch>
        </p:blipFill>
        <p:spPr>
          <a:xfrm>
            <a:off x="5186631" y="3779614"/>
            <a:ext cx="6429375" cy="2466975"/>
          </a:xfrm>
          <a:prstGeom prst="rect">
            <a:avLst/>
          </a:prstGeom>
        </p:spPr>
      </p:pic>
    </p:spTree>
    <p:extLst>
      <p:ext uri="{BB962C8B-B14F-4D97-AF65-F5344CB8AC3E}">
        <p14:creationId xmlns:p14="http://schemas.microsoft.com/office/powerpoint/2010/main" val="61807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365" y="206062"/>
            <a:ext cx="11513713" cy="6387921"/>
          </a:xfrm>
        </p:spPr>
        <p:txBody>
          <a:bodyPr>
            <a:normAutofit/>
          </a:bodyPr>
          <a:lstStyle/>
          <a:p>
            <a:pPr marL="0" indent="0">
              <a:buNone/>
            </a:pPr>
            <a:r>
              <a:rPr lang="en-US" sz="1500" dirty="0" smtClean="0"/>
              <a:t>CIDR:</a:t>
            </a:r>
            <a:endParaRPr lang="en-US" sz="1500" dirty="0"/>
          </a:p>
        </p:txBody>
      </p:sp>
      <p:pic>
        <p:nvPicPr>
          <p:cNvPr id="5" name="Picture 4"/>
          <p:cNvPicPr>
            <a:picLocks noChangeAspect="1"/>
          </p:cNvPicPr>
          <p:nvPr/>
        </p:nvPicPr>
        <p:blipFill>
          <a:blip r:embed="rId2"/>
          <a:stretch>
            <a:fillRect/>
          </a:stretch>
        </p:blipFill>
        <p:spPr>
          <a:xfrm>
            <a:off x="1271587" y="881062"/>
            <a:ext cx="9648825" cy="5095875"/>
          </a:xfrm>
          <a:prstGeom prst="rect">
            <a:avLst/>
          </a:prstGeom>
        </p:spPr>
      </p:pic>
    </p:spTree>
    <p:extLst>
      <p:ext uri="{BB962C8B-B14F-4D97-AF65-F5344CB8AC3E}">
        <p14:creationId xmlns:p14="http://schemas.microsoft.com/office/powerpoint/2010/main" val="287671093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Split horizon view:</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a:p>
          <a:p>
            <a:pPr marL="0" indent="0">
              <a:buNone/>
            </a:pPr>
            <a:r>
              <a:rPr lang="en-US" sz="1500" dirty="0" smtClean="0"/>
              <a:t>Demo: Create 1 </a:t>
            </a:r>
            <a:r>
              <a:rPr lang="en-US" sz="1500" dirty="0" err="1" smtClean="0"/>
              <a:t>vnet</a:t>
            </a:r>
            <a:r>
              <a:rPr lang="en-US" sz="1500" dirty="0" smtClean="0"/>
              <a:t> and create 2 servers in it with public </a:t>
            </a:r>
            <a:r>
              <a:rPr lang="en-US" sz="1500" dirty="0" err="1" smtClean="0"/>
              <a:t>ip’s</a:t>
            </a:r>
            <a:r>
              <a:rPr lang="en-US" sz="1500" dirty="0" smtClean="0"/>
              <a:t>.</a:t>
            </a:r>
          </a:p>
          <a:p>
            <a:pPr marL="0" indent="0">
              <a:buNone/>
            </a:pPr>
            <a:r>
              <a:rPr lang="en-US" sz="1500" dirty="0" smtClean="0"/>
              <a:t>2) Create private </a:t>
            </a:r>
            <a:r>
              <a:rPr lang="en-US" sz="1500" dirty="0" err="1" smtClean="0"/>
              <a:t>dns</a:t>
            </a:r>
            <a:r>
              <a:rPr lang="en-US" sz="1500" dirty="0" smtClean="0"/>
              <a:t> zone with some domain. Default SOA will be there.</a:t>
            </a:r>
          </a:p>
          <a:p>
            <a:pPr marL="0" indent="0">
              <a:buNone/>
            </a:pPr>
            <a:r>
              <a:rPr lang="en-US" sz="1500" dirty="0" smtClean="0"/>
              <a:t>3) In private </a:t>
            </a:r>
            <a:r>
              <a:rPr lang="en-US" sz="1500" dirty="0" err="1" smtClean="0"/>
              <a:t>dns</a:t>
            </a:r>
            <a:r>
              <a:rPr lang="en-US" sz="1500" dirty="0" smtClean="0"/>
              <a:t> </a:t>
            </a:r>
            <a:r>
              <a:rPr lang="en-US" sz="1500" dirty="0" smtClean="0">
                <a:sym typeface="Wingdings" panose="05000000000000000000" pitchFamily="2" charset="2"/>
              </a:rPr>
              <a:t> virtual links  name, provide the </a:t>
            </a:r>
            <a:r>
              <a:rPr lang="en-US" sz="1500" dirty="0" err="1" smtClean="0">
                <a:sym typeface="Wingdings" panose="05000000000000000000" pitchFamily="2" charset="2"/>
              </a:rPr>
              <a:t>vnet</a:t>
            </a:r>
            <a:r>
              <a:rPr lang="en-US" sz="1500" dirty="0" smtClean="0">
                <a:sym typeface="Wingdings" panose="05000000000000000000" pitchFamily="2" charset="2"/>
              </a:rPr>
              <a:t>  enable auto registration (require )  vm1 and vm2 will be there as the record sets.</a:t>
            </a:r>
          </a:p>
          <a:p>
            <a:pPr marL="0" indent="0">
              <a:buNone/>
            </a:pPr>
            <a:r>
              <a:rPr lang="en-US" sz="1500" dirty="0" smtClean="0">
                <a:sym typeface="Wingdings" panose="05000000000000000000" pitchFamily="2" charset="2"/>
              </a:rPr>
              <a:t>4) If we click on one </a:t>
            </a:r>
            <a:r>
              <a:rPr lang="en-US" sz="1500" dirty="0" err="1" smtClean="0">
                <a:sym typeface="Wingdings" panose="05000000000000000000" pitchFamily="2" charset="2"/>
              </a:rPr>
              <a:t>vm</a:t>
            </a:r>
            <a:r>
              <a:rPr lang="en-US" sz="1500" dirty="0" smtClean="0">
                <a:sym typeface="Wingdings" panose="05000000000000000000" pitchFamily="2" charset="2"/>
              </a:rPr>
              <a:t> we can see the host name.</a:t>
            </a:r>
            <a:endParaRPr lang="en-US" sz="1500" dirty="0" smtClean="0"/>
          </a:p>
        </p:txBody>
      </p:sp>
      <p:pic>
        <p:nvPicPr>
          <p:cNvPr id="2" name="Picture 1"/>
          <p:cNvPicPr>
            <a:picLocks noChangeAspect="1"/>
          </p:cNvPicPr>
          <p:nvPr/>
        </p:nvPicPr>
        <p:blipFill>
          <a:blip r:embed="rId2"/>
          <a:stretch>
            <a:fillRect/>
          </a:stretch>
        </p:blipFill>
        <p:spPr>
          <a:xfrm>
            <a:off x="2656200" y="206062"/>
            <a:ext cx="6467475" cy="2466975"/>
          </a:xfrm>
          <a:prstGeom prst="rect">
            <a:avLst/>
          </a:prstGeom>
        </p:spPr>
      </p:pic>
    </p:spTree>
    <p:extLst>
      <p:ext uri="{BB962C8B-B14F-4D97-AF65-F5344CB8AC3E}">
        <p14:creationId xmlns:p14="http://schemas.microsoft.com/office/powerpoint/2010/main" val="119976923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a:p>
            <a:pPr marL="0" indent="0">
              <a:buNone/>
            </a:pPr>
            <a:r>
              <a:rPr lang="en-US" sz="1500" dirty="0" smtClean="0">
                <a:sym typeface="Wingdings" panose="05000000000000000000" pitchFamily="2" charset="2"/>
              </a:rPr>
              <a:t>How it works:</a:t>
            </a:r>
          </a:p>
        </p:txBody>
      </p:sp>
      <p:pic>
        <p:nvPicPr>
          <p:cNvPr id="4" name="Picture 3"/>
          <p:cNvPicPr>
            <a:picLocks noChangeAspect="1"/>
          </p:cNvPicPr>
          <p:nvPr/>
        </p:nvPicPr>
        <p:blipFill>
          <a:blip r:embed="rId2"/>
          <a:stretch>
            <a:fillRect/>
          </a:stretch>
        </p:blipFill>
        <p:spPr>
          <a:xfrm>
            <a:off x="3258354" y="817562"/>
            <a:ext cx="6301458" cy="4520127"/>
          </a:xfrm>
          <a:prstGeom prst="rect">
            <a:avLst/>
          </a:prstGeom>
        </p:spPr>
      </p:pic>
    </p:spTree>
    <p:extLst>
      <p:ext uri="{BB962C8B-B14F-4D97-AF65-F5344CB8AC3E}">
        <p14:creationId xmlns:p14="http://schemas.microsoft.com/office/powerpoint/2010/main" val="1979249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319337" y="1204912"/>
            <a:ext cx="7553325" cy="4448175"/>
          </a:xfrm>
          <a:prstGeom prst="rect">
            <a:avLst/>
          </a:prstGeom>
        </p:spPr>
      </p:pic>
    </p:spTree>
    <p:extLst>
      <p:ext uri="{BB962C8B-B14F-4D97-AF65-F5344CB8AC3E}">
        <p14:creationId xmlns:p14="http://schemas.microsoft.com/office/powerpoint/2010/main" val="410594027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62162" y="1023937"/>
            <a:ext cx="8067675" cy="4810125"/>
          </a:xfrm>
          <a:prstGeom prst="rect">
            <a:avLst/>
          </a:prstGeom>
        </p:spPr>
      </p:pic>
    </p:spTree>
    <p:extLst>
      <p:ext uri="{BB962C8B-B14F-4D97-AF65-F5344CB8AC3E}">
        <p14:creationId xmlns:p14="http://schemas.microsoft.com/office/powerpoint/2010/main" val="95678586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05012" y="1023937"/>
            <a:ext cx="8181975" cy="4810125"/>
          </a:xfrm>
          <a:prstGeom prst="rect">
            <a:avLst/>
          </a:prstGeom>
        </p:spPr>
      </p:pic>
    </p:spTree>
    <p:extLst>
      <p:ext uri="{BB962C8B-B14F-4D97-AF65-F5344CB8AC3E}">
        <p14:creationId xmlns:p14="http://schemas.microsoft.com/office/powerpoint/2010/main" val="91645522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1966912" y="566737"/>
            <a:ext cx="8258175" cy="5724525"/>
          </a:xfrm>
          <a:prstGeom prst="rect">
            <a:avLst/>
          </a:prstGeom>
        </p:spPr>
      </p:pic>
    </p:spTree>
    <p:extLst>
      <p:ext uri="{BB962C8B-B14F-4D97-AF65-F5344CB8AC3E}">
        <p14:creationId xmlns:p14="http://schemas.microsoft.com/office/powerpoint/2010/main" val="342953952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4" name="Picture 3"/>
          <p:cNvPicPr>
            <a:picLocks noChangeAspect="1"/>
          </p:cNvPicPr>
          <p:nvPr/>
        </p:nvPicPr>
        <p:blipFill>
          <a:blip r:embed="rId2"/>
          <a:stretch>
            <a:fillRect/>
          </a:stretch>
        </p:blipFill>
        <p:spPr>
          <a:xfrm>
            <a:off x="2043112" y="995362"/>
            <a:ext cx="8105775" cy="4867275"/>
          </a:xfrm>
          <a:prstGeom prst="rect">
            <a:avLst/>
          </a:prstGeom>
        </p:spPr>
      </p:pic>
    </p:spTree>
    <p:extLst>
      <p:ext uri="{BB962C8B-B14F-4D97-AF65-F5344CB8AC3E}">
        <p14:creationId xmlns:p14="http://schemas.microsoft.com/office/powerpoint/2010/main" val="207020585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14537" y="1004887"/>
            <a:ext cx="8162925" cy="4848225"/>
          </a:xfrm>
          <a:prstGeom prst="rect">
            <a:avLst/>
          </a:prstGeom>
        </p:spPr>
      </p:pic>
    </p:spTree>
    <p:extLst>
      <p:ext uri="{BB962C8B-B14F-4D97-AF65-F5344CB8AC3E}">
        <p14:creationId xmlns:p14="http://schemas.microsoft.com/office/powerpoint/2010/main" val="122778044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14537" y="1062037"/>
            <a:ext cx="8162925" cy="4733925"/>
          </a:xfrm>
          <a:prstGeom prst="rect">
            <a:avLst/>
          </a:prstGeom>
        </p:spPr>
      </p:pic>
    </p:spTree>
    <p:extLst>
      <p:ext uri="{BB962C8B-B14F-4D97-AF65-F5344CB8AC3E}">
        <p14:creationId xmlns:p14="http://schemas.microsoft.com/office/powerpoint/2010/main" val="392979376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24062" y="1090612"/>
            <a:ext cx="8143875" cy="4676775"/>
          </a:xfrm>
          <a:prstGeom prst="rect">
            <a:avLst/>
          </a:prstGeom>
        </p:spPr>
      </p:pic>
    </p:spTree>
    <p:extLst>
      <p:ext uri="{BB962C8B-B14F-4D97-AF65-F5344CB8AC3E}">
        <p14:creationId xmlns:p14="http://schemas.microsoft.com/office/powerpoint/2010/main" val="19376168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276" y="360608"/>
            <a:ext cx="11062952" cy="6143223"/>
          </a:xfrm>
        </p:spPr>
        <p:txBody>
          <a:bodyPr/>
          <a:lstStyle/>
          <a:p>
            <a:r>
              <a:rPr lang="en-US" dirty="0" smtClean="0"/>
              <a:t>2^n-k</a:t>
            </a:r>
          </a:p>
          <a:p>
            <a:r>
              <a:rPr lang="en-US" dirty="0" smtClean="0"/>
              <a:t>n= total </a:t>
            </a:r>
            <a:r>
              <a:rPr lang="en-US" dirty="0" err="1" smtClean="0"/>
              <a:t>ips</a:t>
            </a:r>
            <a:endParaRPr lang="en-US" dirty="0" smtClean="0"/>
          </a:p>
          <a:p>
            <a:r>
              <a:rPr lang="en-US" dirty="0" smtClean="0"/>
              <a:t>K= required </a:t>
            </a:r>
            <a:r>
              <a:rPr lang="en-US" dirty="0" err="1" smtClean="0"/>
              <a:t>ip</a:t>
            </a:r>
            <a:endParaRPr lang="en-US" dirty="0" smtClean="0"/>
          </a:p>
          <a:p>
            <a:pPr marL="0" indent="0">
              <a:buNone/>
            </a:pPr>
            <a:r>
              <a:rPr lang="en-US" sz="1500" dirty="0" smtClean="0"/>
              <a:t>Class-A </a:t>
            </a:r>
            <a:r>
              <a:rPr lang="en-US" sz="1500" dirty="0" smtClean="0">
                <a:sym typeface="Wingdings" panose="05000000000000000000" pitchFamily="2" charset="2"/>
              </a:rPr>
              <a:t> 10.0.0.0/8</a:t>
            </a:r>
          </a:p>
          <a:p>
            <a:pPr marL="0" indent="0">
              <a:buNone/>
            </a:pPr>
            <a:r>
              <a:rPr lang="en-US" sz="1500" dirty="0" smtClean="0">
                <a:sym typeface="Wingdings" panose="05000000000000000000" pitchFamily="2" charset="2"/>
              </a:rPr>
              <a:t>Class B  172.16.0.0/12</a:t>
            </a:r>
          </a:p>
          <a:p>
            <a:pPr marL="0" indent="0">
              <a:buNone/>
            </a:pPr>
            <a:r>
              <a:rPr lang="en-US" sz="1500" dirty="0" smtClean="0">
                <a:sym typeface="Wingdings" panose="05000000000000000000" pitchFamily="2" charset="2"/>
              </a:rPr>
              <a:t>Class C  192.168.0.0./24</a:t>
            </a: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System IP addresses:</a:t>
            </a:r>
          </a:p>
          <a:p>
            <a:pPr marL="0" indent="0">
              <a:buNone/>
            </a:pPr>
            <a:endParaRPr lang="en-US" sz="1500" dirty="0">
              <a:sym typeface="Wingdings" panose="05000000000000000000" pitchFamily="2" charset="2"/>
            </a:endParaRPr>
          </a:p>
          <a:p>
            <a:pPr marL="0" indent="0">
              <a:buNone/>
            </a:pPr>
            <a:r>
              <a:rPr lang="en-US" sz="1600" dirty="0">
                <a:sym typeface="Wingdings" panose="05000000000000000000" pitchFamily="2" charset="2"/>
              </a:rPr>
              <a:t>10.0.0.0</a:t>
            </a:r>
            <a:r>
              <a:rPr lang="en-US" sz="1600" dirty="0" smtClean="0"/>
              <a:t> </a:t>
            </a:r>
            <a:r>
              <a:rPr lang="en-US" sz="1600" dirty="0"/>
              <a:t>: Network address</a:t>
            </a:r>
          </a:p>
          <a:p>
            <a:pPr marL="0" indent="0">
              <a:buNone/>
            </a:pPr>
            <a:r>
              <a:rPr lang="en-US" sz="1600" dirty="0" smtClean="0">
                <a:sym typeface="Wingdings" panose="05000000000000000000" pitchFamily="2" charset="2"/>
              </a:rPr>
              <a:t>10.0.0.1 </a:t>
            </a:r>
            <a:r>
              <a:rPr lang="en-US" sz="1600" dirty="0" smtClean="0"/>
              <a:t>: </a:t>
            </a:r>
            <a:r>
              <a:rPr lang="en-US" sz="1600" dirty="0"/>
              <a:t>Reserved by Azure for the default gateway</a:t>
            </a:r>
          </a:p>
          <a:p>
            <a:pPr marL="0" indent="0">
              <a:buNone/>
            </a:pPr>
            <a:r>
              <a:rPr lang="en-US" sz="1600" dirty="0" smtClean="0">
                <a:sym typeface="Wingdings" panose="05000000000000000000" pitchFamily="2" charset="2"/>
              </a:rPr>
              <a:t>10.0.0.2, 10.0.0.3</a:t>
            </a:r>
            <a:r>
              <a:rPr lang="en-US" sz="1600" dirty="0" smtClean="0"/>
              <a:t>: </a:t>
            </a:r>
            <a:r>
              <a:rPr lang="en-US" sz="1600" dirty="0"/>
              <a:t>Reserved by Azure to map the Azure DNS IPs to the </a:t>
            </a:r>
            <a:r>
              <a:rPr lang="en-US" sz="1600" dirty="0" err="1"/>
              <a:t>VNet</a:t>
            </a:r>
            <a:r>
              <a:rPr lang="en-US" sz="1600" dirty="0"/>
              <a:t> space</a:t>
            </a:r>
          </a:p>
          <a:p>
            <a:pPr marL="0" indent="0">
              <a:buNone/>
            </a:pPr>
            <a:r>
              <a:rPr lang="en-US" sz="1600" dirty="0" smtClean="0">
                <a:sym typeface="Wingdings" panose="05000000000000000000" pitchFamily="2" charset="2"/>
              </a:rPr>
              <a:t>10.0.0.255</a:t>
            </a:r>
            <a:r>
              <a:rPr lang="en-US" sz="1600" dirty="0" smtClean="0"/>
              <a:t> </a:t>
            </a:r>
            <a:r>
              <a:rPr lang="en-US" sz="1600" dirty="0"/>
              <a:t>: Network broadcast address.</a:t>
            </a:r>
          </a:p>
          <a:p>
            <a:pPr marL="0" indent="0">
              <a:buNone/>
            </a:pPr>
            <a:endParaRPr lang="en-US" sz="1500" dirty="0" smtClean="0"/>
          </a:p>
          <a:p>
            <a:pPr marL="0" indent="0">
              <a:buNone/>
            </a:pPr>
            <a:r>
              <a:rPr lang="en-US" sz="1500" dirty="0"/>
              <a:t>IPV6: it is like a big network.</a:t>
            </a:r>
          </a:p>
          <a:p>
            <a:pPr marL="0" indent="0">
              <a:buNone/>
            </a:pPr>
            <a:endParaRPr lang="en-US" sz="1500" dirty="0"/>
          </a:p>
        </p:txBody>
      </p:sp>
      <p:pic>
        <p:nvPicPr>
          <p:cNvPr id="4" name="Picture 3"/>
          <p:cNvPicPr>
            <a:picLocks noChangeAspect="1"/>
          </p:cNvPicPr>
          <p:nvPr/>
        </p:nvPicPr>
        <p:blipFill>
          <a:blip r:embed="rId2"/>
          <a:stretch>
            <a:fillRect/>
          </a:stretch>
        </p:blipFill>
        <p:spPr>
          <a:xfrm>
            <a:off x="7547020" y="720449"/>
            <a:ext cx="4779738" cy="2711770"/>
          </a:xfrm>
          <a:prstGeom prst="rect">
            <a:avLst/>
          </a:prstGeom>
        </p:spPr>
      </p:pic>
    </p:spTree>
    <p:extLst>
      <p:ext uri="{BB962C8B-B14F-4D97-AF65-F5344CB8AC3E}">
        <p14:creationId xmlns:p14="http://schemas.microsoft.com/office/powerpoint/2010/main" val="375595885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1852612" y="300037"/>
            <a:ext cx="8486775" cy="6257925"/>
          </a:xfrm>
          <a:prstGeom prst="rect">
            <a:avLst/>
          </a:prstGeom>
        </p:spPr>
      </p:pic>
    </p:spTree>
    <p:extLst>
      <p:ext uri="{BB962C8B-B14F-4D97-AF65-F5344CB8AC3E}">
        <p14:creationId xmlns:p14="http://schemas.microsoft.com/office/powerpoint/2010/main" val="32797842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CLI: azure cli is cross platform </a:t>
            </a:r>
            <a:r>
              <a:rPr lang="en-US" sz="1500" dirty="0" err="1" smtClean="0">
                <a:sym typeface="Wingdings" panose="05000000000000000000" pitchFamily="2" charset="2"/>
              </a:rPr>
              <a:t>commandline</a:t>
            </a:r>
            <a:r>
              <a:rPr lang="en-US" sz="1500" dirty="0" smtClean="0">
                <a:sym typeface="Wingdings" panose="05000000000000000000" pitchFamily="2" charset="2"/>
              </a:rPr>
              <a:t> experience to manage the azure resources.</a:t>
            </a:r>
          </a:p>
          <a:p>
            <a:pPr marL="0" indent="0">
              <a:buNone/>
            </a:pPr>
            <a:r>
              <a:rPr lang="en-US" sz="1500" dirty="0" smtClean="0">
                <a:sym typeface="Wingdings" panose="05000000000000000000" pitchFamily="2" charset="2"/>
              </a:rPr>
              <a:t>Common scenarios: </a:t>
            </a:r>
          </a:p>
          <a:p>
            <a:pPr>
              <a:buFont typeface="Wingdings" panose="05000000000000000000" pitchFamily="2" charset="2"/>
              <a:buChar char="à"/>
            </a:pPr>
            <a:r>
              <a:rPr lang="en-US" sz="1500" dirty="0" smtClean="0">
                <a:sym typeface="Wingdings" panose="05000000000000000000" pitchFamily="2" charset="2"/>
              </a:rPr>
              <a:t>Day to day operation</a:t>
            </a:r>
          </a:p>
          <a:p>
            <a:pPr>
              <a:buFont typeface="Wingdings" panose="05000000000000000000" pitchFamily="2" charset="2"/>
              <a:buChar char="à"/>
            </a:pPr>
            <a:r>
              <a:rPr lang="en-US" sz="1500" dirty="0" smtClean="0">
                <a:sym typeface="Wingdings" panose="05000000000000000000" pitchFamily="2" charset="2"/>
              </a:rPr>
              <a:t>Infra build</a:t>
            </a:r>
          </a:p>
          <a:p>
            <a:pPr>
              <a:buFont typeface="Wingdings" panose="05000000000000000000" pitchFamily="2" charset="2"/>
              <a:buChar char="à"/>
            </a:pPr>
            <a:r>
              <a:rPr lang="en-US" sz="1500" dirty="0" err="1" smtClean="0">
                <a:sym typeface="Wingdings" panose="05000000000000000000" pitchFamily="2" charset="2"/>
              </a:rPr>
              <a:t>Devops</a:t>
            </a:r>
            <a:r>
              <a:rPr lang="en-US" sz="1500" dirty="0" smtClean="0">
                <a:sym typeface="Wingdings" panose="05000000000000000000" pitchFamily="2" charset="2"/>
              </a:rPr>
              <a:t> etc…</a:t>
            </a:r>
          </a:p>
          <a:p>
            <a:pPr marL="0" indent="0">
              <a:buNone/>
            </a:pPr>
            <a:r>
              <a:rPr lang="en-US" sz="1500" dirty="0" smtClean="0">
                <a:sym typeface="Wingdings" panose="05000000000000000000" pitchFamily="2" charset="2"/>
              </a:rPr>
              <a:t>Some common commands: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Why use cli: </a:t>
            </a:r>
          </a:p>
          <a:p>
            <a:pPr>
              <a:buFont typeface="Wingdings" panose="05000000000000000000" pitchFamily="2" charset="2"/>
              <a:buChar char="à"/>
            </a:pPr>
            <a:r>
              <a:rPr lang="en-US" sz="1500" dirty="0" smtClean="0">
                <a:sym typeface="Wingdings" panose="05000000000000000000" pitchFamily="2" charset="2"/>
              </a:rPr>
              <a:t>Easy to start </a:t>
            </a:r>
          </a:p>
          <a:p>
            <a:pPr>
              <a:buFont typeface="Wingdings" panose="05000000000000000000" pitchFamily="2" charset="2"/>
              <a:buChar char="à"/>
            </a:pPr>
            <a:r>
              <a:rPr lang="en-US" sz="1500" dirty="0" smtClean="0">
                <a:sym typeface="Wingdings" panose="05000000000000000000" pitchFamily="2" charset="2"/>
              </a:rPr>
              <a:t>Cross –platform</a:t>
            </a:r>
          </a:p>
          <a:p>
            <a:pPr>
              <a:buFont typeface="Wingdings" panose="05000000000000000000" pitchFamily="2" charset="2"/>
              <a:buChar char="à"/>
            </a:pPr>
            <a:r>
              <a:rPr lang="en-US" sz="1500" dirty="0" smtClean="0">
                <a:sym typeface="Wingdings" panose="05000000000000000000" pitchFamily="2" charset="2"/>
              </a:rPr>
              <a:t>Works on different ide’s</a:t>
            </a:r>
          </a:p>
          <a:p>
            <a:pPr marL="0" indent="0">
              <a:buNone/>
            </a:pPr>
            <a:endParaRPr lang="en-US" sz="1500" dirty="0" smtClean="0">
              <a:sym typeface="Wingdings" panose="05000000000000000000" pitchFamily="2" charset="2"/>
            </a:endParaRPr>
          </a:p>
        </p:txBody>
      </p:sp>
    </p:spTree>
    <p:extLst>
      <p:ext uri="{BB962C8B-B14F-4D97-AF65-F5344CB8AC3E}">
        <p14:creationId xmlns:p14="http://schemas.microsoft.com/office/powerpoint/2010/main" val="111244546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PowerShell is task automation and configuration management framework from Microsoft, consisting of command-line, shell and associated scripting languages. </a:t>
            </a:r>
          </a:p>
          <a:p>
            <a:pPr>
              <a:buFont typeface="Wingdings" panose="05000000000000000000" pitchFamily="2" charset="2"/>
              <a:buChar char="à"/>
            </a:pPr>
            <a:r>
              <a:rPr lang="en-US" sz="1500" dirty="0" smtClean="0">
                <a:sym typeface="Wingdings" panose="05000000000000000000" pitchFamily="2" charset="2"/>
              </a:rPr>
              <a:t>Initially PowerShell works only on windows, At 18</a:t>
            </a:r>
            <a:r>
              <a:rPr lang="en-US" sz="1500" baseline="30000" dirty="0" smtClean="0">
                <a:sym typeface="Wingdings" panose="05000000000000000000" pitchFamily="2" charset="2"/>
              </a:rPr>
              <a:t>th</a:t>
            </a:r>
            <a:r>
              <a:rPr lang="en-US" sz="1500" dirty="0" smtClean="0">
                <a:sym typeface="Wingdings" panose="05000000000000000000" pitchFamily="2" charset="2"/>
              </a:rPr>
              <a:t> Aug 2016 Microsoft made this </a:t>
            </a:r>
            <a:r>
              <a:rPr lang="en-US" sz="1500" dirty="0" smtClean="0">
                <a:sym typeface="Wingdings" panose="05000000000000000000" pitchFamily="2" charset="2"/>
              </a:rPr>
              <a:t>as a cross platform to Linux and </a:t>
            </a:r>
            <a:r>
              <a:rPr lang="en-US" sz="1500" dirty="0" err="1" smtClean="0">
                <a:sym typeface="Wingdings" panose="05000000000000000000" pitchFamily="2" charset="2"/>
              </a:rPr>
              <a:t>MacOS</a:t>
            </a:r>
            <a:r>
              <a:rPr lang="en-US" sz="1500" dirty="0" smtClean="0">
                <a:sym typeface="Wingdings" panose="05000000000000000000" pitchFamily="2" charset="2"/>
              </a:rPr>
              <a:t> with name as PowerShell Core. That means we can use the PowerShell in any OS.</a:t>
            </a:r>
          </a:p>
          <a:p>
            <a:pPr>
              <a:buFont typeface="Wingdings" panose="05000000000000000000" pitchFamily="2" charset="2"/>
              <a:buChar char="à"/>
            </a:pPr>
            <a:r>
              <a:rPr lang="en-US" sz="1500" dirty="0" smtClean="0">
                <a:sym typeface="Wingdings" panose="05000000000000000000" pitchFamily="2" charset="2"/>
              </a:rPr>
              <a:t>Each task in PowerShell will executed by command-lets (</a:t>
            </a:r>
            <a:r>
              <a:rPr lang="en-US" sz="1500" dirty="0" err="1" smtClean="0">
                <a:sym typeface="Wingdings" panose="05000000000000000000" pitchFamily="2" charset="2"/>
              </a:rPr>
              <a:t>cmdlets</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Each Command-let contains verb which describes action that will be taken.</a:t>
            </a:r>
          </a:p>
          <a:p>
            <a:pPr lvl="1"/>
            <a:r>
              <a:rPr lang="en-US" sz="1600" dirty="0" smtClean="0">
                <a:sym typeface="Wingdings" panose="05000000000000000000" pitchFamily="2" charset="2"/>
              </a:rPr>
              <a:t>Get-Process  (this will </a:t>
            </a:r>
            <a:r>
              <a:rPr lang="en-US" sz="1600" dirty="0" err="1" smtClean="0">
                <a:sym typeface="Wingdings" panose="05000000000000000000" pitchFamily="2" charset="2"/>
              </a:rPr>
              <a:t>retrives</a:t>
            </a:r>
            <a:r>
              <a:rPr lang="en-US" sz="1600" dirty="0" smtClean="0">
                <a:sym typeface="Wingdings" panose="05000000000000000000" pitchFamily="2" charset="2"/>
              </a:rPr>
              <a:t> all the processes)</a:t>
            </a:r>
          </a:p>
          <a:p>
            <a:pPr lvl="1"/>
            <a:r>
              <a:rPr lang="en-US" sz="1600" dirty="0" smtClean="0">
                <a:sym typeface="Wingdings" panose="05000000000000000000" pitchFamily="2" charset="2"/>
              </a:rPr>
              <a:t>Join-Path  (This will join the multiple strings to singular ones)</a:t>
            </a:r>
          </a:p>
          <a:p>
            <a:pPr lvl="1"/>
            <a:r>
              <a:rPr lang="en-US" sz="1600" dirty="0" smtClean="0">
                <a:sym typeface="Wingdings" panose="05000000000000000000" pitchFamily="2" charset="2"/>
              </a:rPr>
              <a:t>Connect-</a:t>
            </a:r>
            <a:r>
              <a:rPr lang="en-US" sz="1600" dirty="0" err="1" smtClean="0">
                <a:sym typeface="Wingdings" panose="05000000000000000000" pitchFamily="2" charset="2"/>
              </a:rPr>
              <a:t>PSSession</a:t>
            </a:r>
            <a:endParaRPr lang="en-US" sz="1500" dirty="0">
              <a:sym typeface="Wingdings" panose="05000000000000000000" pitchFamily="2" charset="2"/>
            </a:endParaRPr>
          </a:p>
          <a:p>
            <a:pPr marL="228600" lvl="1">
              <a:spcBef>
                <a:spcPts val="1000"/>
              </a:spcBef>
              <a:buFont typeface="Wingdings" panose="05000000000000000000" pitchFamily="2" charset="2"/>
              <a:buChar char="à"/>
            </a:pPr>
            <a:r>
              <a:rPr lang="en-US" sz="1500" dirty="0" smtClean="0">
                <a:sym typeface="Wingdings" panose="05000000000000000000" pitchFamily="2" charset="2"/>
              </a:rPr>
              <a:t>We can parameterize the PowerShell commands and script for better use.</a:t>
            </a:r>
          </a:p>
          <a:p>
            <a:pPr marL="228600" lvl="1">
              <a:spcBef>
                <a:spcPts val="1000"/>
              </a:spcBef>
              <a:buFont typeface="Wingdings" panose="05000000000000000000" pitchFamily="2" charset="2"/>
              <a:buChar char="à"/>
            </a:pPr>
            <a:endParaRPr lang="en-US" sz="1500" dirty="0">
              <a:sym typeface="Wingdings" panose="05000000000000000000" pitchFamily="2" charset="2"/>
            </a:endParaRPr>
          </a:p>
          <a:p>
            <a:pPr marL="228600" lvl="1">
              <a:spcBef>
                <a:spcPts val="1000"/>
              </a:spcBef>
              <a:buFont typeface="Wingdings" panose="05000000000000000000" pitchFamily="2" charset="2"/>
              <a:buChar char="à"/>
            </a:pPr>
            <a:r>
              <a:rPr lang="en-US" sz="1500" dirty="0" smtClean="0">
                <a:sym typeface="Wingdings" panose="05000000000000000000" pitchFamily="2" charset="2"/>
              </a:rPr>
              <a:t>Azure PowerShell is a set of command-lets designed to help with </a:t>
            </a:r>
            <a:r>
              <a:rPr lang="en-US" sz="1500" b="1" dirty="0" smtClean="0">
                <a:sym typeface="Wingdings" panose="05000000000000000000" pitchFamily="2" charset="2"/>
              </a:rPr>
              <a:t>management of azure resources </a:t>
            </a:r>
            <a:r>
              <a:rPr lang="en-US" sz="1500" dirty="0" smtClean="0">
                <a:sym typeface="Wingdings" panose="05000000000000000000" pitchFamily="2" charset="2"/>
              </a:rPr>
              <a:t>directly from the PowerShell command line.</a:t>
            </a:r>
          </a:p>
          <a:p>
            <a:pPr marL="0" lvl="1" indent="0">
              <a:spcBef>
                <a:spcPts val="1000"/>
              </a:spcBef>
              <a:buNone/>
            </a:pPr>
            <a:r>
              <a:rPr lang="en-US" sz="1500" dirty="0" smtClean="0">
                <a:sym typeface="Wingdings" panose="05000000000000000000" pitchFamily="2" charset="2"/>
              </a:rPr>
              <a:t>Common-Scenarios: </a:t>
            </a:r>
          </a:p>
          <a:p>
            <a:pPr marL="285750" lvl="1" indent="-285750">
              <a:spcBef>
                <a:spcPts val="1000"/>
              </a:spcBef>
              <a:buFont typeface="Wingdings" panose="05000000000000000000" pitchFamily="2" charset="2"/>
              <a:buChar char="à"/>
            </a:pPr>
            <a:r>
              <a:rPr lang="en-US" sz="1500" dirty="0" smtClean="0">
                <a:sym typeface="Wingdings" panose="05000000000000000000" pitchFamily="2" charset="2"/>
              </a:rPr>
              <a:t>Day to day operations (automating the repetitive tasks, scheduling, deployment </a:t>
            </a:r>
            <a:r>
              <a:rPr lang="en-US" sz="1500" dirty="0" err="1" smtClean="0">
                <a:sym typeface="Wingdings" panose="05000000000000000000" pitchFamily="2" charset="2"/>
              </a:rPr>
              <a:t>ect</a:t>
            </a:r>
            <a:r>
              <a:rPr lang="en-US" sz="1500" dirty="0" smtClean="0">
                <a:sym typeface="Wingdings" panose="05000000000000000000" pitchFamily="2" charset="2"/>
              </a:rPr>
              <a:t>..)</a:t>
            </a:r>
          </a:p>
          <a:p>
            <a:pPr marL="285750" lvl="1" indent="-285750">
              <a:spcBef>
                <a:spcPts val="1000"/>
              </a:spcBef>
              <a:buFont typeface="Wingdings" panose="05000000000000000000" pitchFamily="2" charset="2"/>
              <a:buChar char="à"/>
            </a:pPr>
            <a:r>
              <a:rPr lang="en-US" sz="1500" dirty="0" err="1" smtClean="0">
                <a:sym typeface="Wingdings" panose="05000000000000000000" pitchFamily="2" charset="2"/>
              </a:rPr>
              <a:t>DevOps</a:t>
            </a:r>
            <a:endParaRPr lang="en-US" sz="1500" dirty="0" smtClean="0">
              <a:sym typeface="Wingdings" panose="05000000000000000000" pitchFamily="2" charset="2"/>
            </a:endParaRPr>
          </a:p>
          <a:p>
            <a:pPr marL="285750" lvl="1" indent="-285750">
              <a:spcBef>
                <a:spcPts val="1000"/>
              </a:spcBef>
              <a:buFont typeface="Wingdings" panose="05000000000000000000" pitchFamily="2" charset="2"/>
              <a:buChar char="à"/>
            </a:pPr>
            <a:r>
              <a:rPr lang="en-US" sz="1500" dirty="0" smtClean="0">
                <a:sym typeface="Wingdings" panose="05000000000000000000" pitchFamily="2" charset="2"/>
              </a:rPr>
              <a:t>Work where the manual option is not available.</a:t>
            </a:r>
            <a:endParaRPr lang="en-US" sz="1500" dirty="0">
              <a:sym typeface="Wingdings" panose="05000000000000000000" pitchFamily="2" charset="2"/>
            </a:endParaRPr>
          </a:p>
        </p:txBody>
      </p:sp>
    </p:spTree>
    <p:extLst>
      <p:ext uri="{BB962C8B-B14F-4D97-AF65-F5344CB8AC3E}">
        <p14:creationId xmlns:p14="http://schemas.microsoft.com/office/powerpoint/2010/main" val="282178360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b="1" dirty="0" smtClean="0">
                <a:sym typeface="Wingdings" panose="05000000000000000000" pitchFamily="2" charset="2"/>
              </a:rPr>
              <a:t>Modules</a:t>
            </a:r>
            <a:r>
              <a:rPr lang="en-US" sz="1500" dirty="0" smtClean="0">
                <a:sym typeface="Wingdings" panose="05000000000000000000" pitchFamily="2" charset="2"/>
              </a:rPr>
              <a:t>:</a:t>
            </a: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There are 2 types of azure PowerShell modules are present.</a:t>
            </a:r>
          </a:p>
          <a:p>
            <a:pPr marL="342900" indent="-342900">
              <a:buAutoNum type="arabicParenR"/>
            </a:pPr>
            <a:r>
              <a:rPr lang="en-US" sz="1500" dirty="0" err="1" smtClean="0">
                <a:sym typeface="Wingdings" panose="05000000000000000000" pitchFamily="2" charset="2"/>
              </a:rPr>
              <a:t>AzureRM</a:t>
            </a:r>
            <a:r>
              <a:rPr lang="en-US" sz="1500" dirty="0" smtClean="0">
                <a:sym typeface="Wingdings" panose="05000000000000000000" pitchFamily="2" charset="2"/>
              </a:rPr>
              <a:t> (This is old module)</a:t>
            </a:r>
          </a:p>
          <a:p>
            <a:pPr marL="342900" indent="-342900">
              <a:buAutoNum type="arabicParenR"/>
            </a:pPr>
            <a:r>
              <a:rPr lang="en-US" sz="1500" dirty="0" smtClean="0">
                <a:sym typeface="Wingdings" panose="05000000000000000000" pitchFamily="2" charset="2"/>
              </a:rPr>
              <a:t>AZ (new modules; and </a:t>
            </a:r>
            <a:r>
              <a:rPr lang="en-US" sz="1500" dirty="0" err="1" smtClean="0">
                <a:sym typeface="Wingdings" panose="05000000000000000000" pitchFamily="2" charset="2"/>
              </a:rPr>
              <a:t>recommonded</a:t>
            </a:r>
            <a:r>
              <a:rPr lang="en-US" sz="1500" dirty="0" smtClean="0">
                <a:sym typeface="Wingdings" panose="05000000000000000000" pitchFamily="2" charset="2"/>
              </a:rPr>
              <a:t>)</a:t>
            </a:r>
          </a:p>
          <a:p>
            <a:pPr marL="0" indent="0">
              <a:buNone/>
            </a:pPr>
            <a:r>
              <a:rPr lang="en-US" sz="1500" b="1" dirty="0" smtClean="0">
                <a:sym typeface="Wingdings" panose="05000000000000000000" pitchFamily="2" charset="2"/>
              </a:rPr>
              <a:t>Installation</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Install-Module </a:t>
            </a:r>
            <a:r>
              <a:rPr lang="en-US" sz="1500" dirty="0" err="1" smtClean="0">
                <a:sym typeface="Wingdings" panose="05000000000000000000" pitchFamily="2" charset="2"/>
              </a:rPr>
              <a:t>Az</a:t>
            </a:r>
            <a:r>
              <a:rPr lang="en-US" sz="1500" dirty="0" smtClean="0">
                <a:sym typeface="Wingdings" panose="05000000000000000000" pitchFamily="2" charset="2"/>
              </a:rPr>
              <a:t> -Force -</a:t>
            </a:r>
            <a:r>
              <a:rPr lang="en-US" sz="1500" dirty="0" err="1" smtClean="0">
                <a:sym typeface="Wingdings" panose="05000000000000000000" pitchFamily="2" charset="2"/>
              </a:rPr>
              <a:t>AllowClobber</a:t>
            </a: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Import-Module </a:t>
            </a:r>
            <a:r>
              <a:rPr lang="en-US" sz="1500" dirty="0" err="1" smtClean="0">
                <a:sym typeface="Wingdings" panose="05000000000000000000" pitchFamily="2" charset="2"/>
              </a:rPr>
              <a:t>Az</a:t>
            </a:r>
            <a:endParaRPr lang="en-US" sz="1500" dirty="0" smtClean="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r>
              <a:rPr lang="en-US" sz="1500" b="1" dirty="0" smtClean="0">
                <a:sym typeface="Wingdings" panose="05000000000000000000" pitchFamily="2" charset="2"/>
              </a:rPr>
              <a:t>Enable </a:t>
            </a:r>
            <a:r>
              <a:rPr lang="en-US" sz="1500" b="1" dirty="0" err="1" smtClean="0">
                <a:sym typeface="Wingdings" panose="05000000000000000000" pitchFamily="2" charset="2"/>
              </a:rPr>
              <a:t>azureRm</a:t>
            </a:r>
            <a:r>
              <a:rPr lang="en-US" sz="1500" dirty="0">
                <a:sym typeface="Wingdings" panose="05000000000000000000" pitchFamily="2" charset="2"/>
              </a:rPr>
              <a:t>:</a:t>
            </a:r>
            <a:endParaRPr lang="en-US" sz="1500" dirty="0">
              <a:sym typeface="Wingdings" panose="05000000000000000000" pitchFamily="2" charset="2"/>
            </a:endParaRPr>
          </a:p>
          <a:p>
            <a:pPr>
              <a:buFont typeface="Wingdings" panose="05000000000000000000" pitchFamily="2" charset="2"/>
              <a:buChar char="à"/>
            </a:pPr>
            <a:r>
              <a:rPr lang="en-US" sz="1500" dirty="0" err="1" smtClean="0">
                <a:sym typeface="Wingdings" panose="05000000000000000000" pitchFamily="2" charset="2"/>
              </a:rPr>
              <a:t>Az</a:t>
            </a:r>
            <a:r>
              <a:rPr lang="en-US" sz="1500" dirty="0" smtClean="0">
                <a:sym typeface="Wingdings" panose="05000000000000000000" pitchFamily="2" charset="2"/>
              </a:rPr>
              <a:t> modules are natural upgrades from the </a:t>
            </a:r>
            <a:r>
              <a:rPr lang="en-US" sz="1500" dirty="0" err="1" smtClean="0">
                <a:sym typeface="Wingdings" panose="05000000000000000000" pitchFamily="2" charset="2"/>
              </a:rPr>
              <a:t>azureRm</a:t>
            </a:r>
            <a:r>
              <a:rPr lang="en-US" sz="1500" dirty="0" smtClean="0">
                <a:sym typeface="Wingdings" panose="05000000000000000000" pitchFamily="2" charset="2"/>
              </a:rPr>
              <a:t> modules.</a:t>
            </a:r>
          </a:p>
          <a:p>
            <a:pPr>
              <a:buFont typeface="Wingdings" panose="05000000000000000000" pitchFamily="2" charset="2"/>
              <a:buChar char="à"/>
            </a:pPr>
            <a:r>
              <a:rPr lang="en-US" sz="1500" dirty="0" smtClean="0">
                <a:sym typeface="Wingdings" panose="05000000000000000000" pitchFamily="2" charset="2"/>
              </a:rPr>
              <a:t>If you want to use </a:t>
            </a:r>
            <a:r>
              <a:rPr lang="en-US" sz="1500" dirty="0" err="1" smtClean="0">
                <a:sym typeface="Wingdings" panose="05000000000000000000" pitchFamily="2" charset="2"/>
              </a:rPr>
              <a:t>Az</a:t>
            </a:r>
            <a:r>
              <a:rPr lang="en-US" sz="1500" dirty="0" smtClean="0">
                <a:sym typeface="Wingdings" panose="05000000000000000000" pitchFamily="2" charset="2"/>
              </a:rPr>
              <a:t> but you also have </a:t>
            </a:r>
            <a:r>
              <a:rPr lang="en-US" sz="1500" dirty="0" err="1" smtClean="0">
                <a:sym typeface="Wingdings" panose="05000000000000000000" pitchFamily="2" charset="2"/>
              </a:rPr>
              <a:t>plunty</a:t>
            </a:r>
            <a:r>
              <a:rPr lang="en-US" sz="1500" dirty="0" smtClean="0">
                <a:sym typeface="Wingdings" panose="05000000000000000000" pitchFamily="2" charset="2"/>
              </a:rPr>
              <a:t> of </a:t>
            </a:r>
            <a:r>
              <a:rPr lang="en-US" sz="1500" dirty="0" err="1" smtClean="0">
                <a:sym typeface="Wingdings" panose="05000000000000000000" pitchFamily="2" charset="2"/>
              </a:rPr>
              <a:t>azureRm</a:t>
            </a:r>
            <a:r>
              <a:rPr lang="en-US" sz="1500" dirty="0" smtClean="0">
                <a:sym typeface="Wingdings" panose="05000000000000000000" pitchFamily="2" charset="2"/>
              </a:rPr>
              <a:t> scripts then simply run the following command to enable </a:t>
            </a:r>
            <a:r>
              <a:rPr lang="en-US" sz="1500" dirty="0" err="1" smtClean="0">
                <a:sym typeface="Wingdings" panose="05000000000000000000" pitchFamily="2" charset="2"/>
              </a:rPr>
              <a:t>azureRm</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Enable-</a:t>
            </a:r>
            <a:r>
              <a:rPr lang="en-US" sz="1500" dirty="0" err="1" smtClean="0">
                <a:sym typeface="Wingdings" panose="05000000000000000000" pitchFamily="2" charset="2"/>
              </a:rPr>
              <a:t>AzureRmAlias</a:t>
            </a: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p:txBody>
      </p:sp>
    </p:spTree>
    <p:extLst>
      <p:ext uri="{BB962C8B-B14F-4D97-AF65-F5344CB8AC3E}">
        <p14:creationId xmlns:p14="http://schemas.microsoft.com/office/powerpoint/2010/main" val="95370180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a:p>
            <a:pPr marL="342900" indent="-342900">
              <a:buAutoNum type="arabicParenR"/>
            </a:pPr>
            <a:r>
              <a:rPr lang="en-US" sz="1500" dirty="0" smtClean="0">
                <a:sym typeface="Wingdings" panose="05000000000000000000" pitchFamily="2" charset="2"/>
              </a:rPr>
              <a:t>Connect-</a:t>
            </a:r>
            <a:r>
              <a:rPr lang="en-US" sz="1500" dirty="0" err="1" smtClean="0">
                <a:sym typeface="Wingdings" panose="05000000000000000000" pitchFamily="2" charset="2"/>
              </a:rPr>
              <a:t>AzAccount</a:t>
            </a:r>
            <a:endParaRPr lang="en-US" sz="1500" dirty="0" smtClean="0">
              <a:sym typeface="Wingdings" panose="05000000000000000000" pitchFamily="2" charset="2"/>
            </a:endParaRPr>
          </a:p>
          <a:p>
            <a:pPr marL="342900" indent="-342900">
              <a:buAutoNum type="arabicParenR"/>
            </a:pPr>
            <a:r>
              <a:rPr lang="en-US" sz="1500" dirty="0" smtClean="0">
                <a:sym typeface="Wingdings" panose="05000000000000000000" pitchFamily="2" charset="2"/>
              </a:rPr>
              <a:t>Get-</a:t>
            </a:r>
            <a:r>
              <a:rPr lang="en-US" sz="1500" dirty="0" err="1" smtClean="0">
                <a:sym typeface="Wingdings" panose="05000000000000000000" pitchFamily="2" charset="2"/>
              </a:rPr>
              <a:t>AzContext</a:t>
            </a:r>
            <a:endParaRPr lang="en-US" sz="1500" dirty="0" smtClean="0">
              <a:sym typeface="Wingdings" panose="05000000000000000000" pitchFamily="2" charset="2"/>
            </a:endParaRPr>
          </a:p>
          <a:p>
            <a:pPr marL="342900" indent="-342900">
              <a:buAutoNum type="arabicParenR"/>
            </a:pPr>
            <a:r>
              <a:rPr lang="en-US" sz="1500" dirty="0">
                <a:sym typeface="Wingdings" panose="05000000000000000000" pitchFamily="2" charset="2"/>
              </a:rPr>
              <a:t>Select-</a:t>
            </a:r>
            <a:r>
              <a:rPr lang="en-US" sz="1500" dirty="0" err="1">
                <a:sym typeface="Wingdings" panose="05000000000000000000" pitchFamily="2" charset="2"/>
              </a:rPr>
              <a:t>AzSubscription</a:t>
            </a:r>
            <a:r>
              <a:rPr lang="en-US" sz="1500" dirty="0">
                <a:sym typeface="Wingdings" panose="05000000000000000000" pitchFamily="2" charset="2"/>
              </a:rPr>
              <a:t> -Subscription </a:t>
            </a:r>
            <a:r>
              <a:rPr lang="en-US" sz="1500" dirty="0" smtClean="0">
                <a:sym typeface="Wingdings" panose="05000000000000000000" pitchFamily="2" charset="2"/>
              </a:rPr>
              <a:t>Pay-As-You-Go</a:t>
            </a:r>
          </a:p>
          <a:p>
            <a:pPr marL="342900" indent="-342900">
              <a:buAutoNum type="arabicParenR"/>
            </a:pPr>
            <a:r>
              <a:rPr lang="en-US" sz="1500" dirty="0" smtClean="0">
                <a:sym typeface="Wingdings" panose="05000000000000000000" pitchFamily="2" charset="2"/>
              </a:rPr>
              <a:t>Get-</a:t>
            </a:r>
            <a:r>
              <a:rPr lang="en-US" sz="1500" dirty="0" err="1" smtClean="0">
                <a:sym typeface="Wingdings" panose="05000000000000000000" pitchFamily="2" charset="2"/>
              </a:rPr>
              <a:t>AzResourceGroup</a:t>
            </a:r>
            <a:endParaRPr lang="en-US" sz="1500" dirty="0" smtClean="0">
              <a:sym typeface="Wingdings" panose="05000000000000000000" pitchFamily="2" charset="2"/>
            </a:endParaRPr>
          </a:p>
          <a:p>
            <a:pPr marL="342900" indent="-342900">
              <a:buAutoNum type="arabicParenR"/>
            </a:pPr>
            <a:r>
              <a:rPr lang="en-US" sz="1500" dirty="0">
                <a:sym typeface="Wingdings" panose="05000000000000000000" pitchFamily="2" charset="2"/>
              </a:rPr>
              <a:t>Get-</a:t>
            </a:r>
            <a:r>
              <a:rPr lang="en-US" sz="1500" dirty="0" err="1">
                <a:sym typeface="Wingdings" panose="05000000000000000000" pitchFamily="2" charset="2"/>
              </a:rPr>
              <a:t>AzResourceGroup</a:t>
            </a:r>
            <a:r>
              <a:rPr lang="en-US" sz="1500" dirty="0">
                <a:sym typeface="Wingdings" panose="05000000000000000000" pitchFamily="2" charset="2"/>
              </a:rPr>
              <a:t> | </a:t>
            </a:r>
            <a:r>
              <a:rPr lang="en-US" sz="1500" dirty="0" smtClean="0">
                <a:sym typeface="Wingdings" panose="05000000000000000000" pitchFamily="2" charset="2"/>
              </a:rPr>
              <a:t>Format-Table</a:t>
            </a:r>
          </a:p>
          <a:p>
            <a:pPr marL="342900" indent="-342900">
              <a:buAutoNum type="arabicParenR"/>
            </a:pPr>
            <a:r>
              <a:rPr lang="en-US" sz="1500" dirty="0">
                <a:sym typeface="Wingdings" panose="05000000000000000000" pitchFamily="2" charset="2"/>
              </a:rPr>
              <a:t>Get-</a:t>
            </a:r>
            <a:r>
              <a:rPr lang="en-US" sz="1500" dirty="0" err="1">
                <a:sym typeface="Wingdings" panose="05000000000000000000" pitchFamily="2" charset="2"/>
              </a:rPr>
              <a:t>AzResourceGroup</a:t>
            </a:r>
            <a:r>
              <a:rPr lang="en-US" sz="1500" dirty="0">
                <a:sym typeface="Wingdings" panose="05000000000000000000" pitchFamily="2" charset="2"/>
              </a:rPr>
              <a:t> | </a:t>
            </a:r>
            <a:r>
              <a:rPr lang="en-US" sz="1500" dirty="0" smtClean="0">
                <a:sym typeface="Wingdings" panose="05000000000000000000" pitchFamily="2" charset="2"/>
              </a:rPr>
              <a:t>Format-List</a:t>
            </a:r>
          </a:p>
          <a:p>
            <a:pPr marL="342900" indent="-342900">
              <a:buAutoNum type="arabicParenR"/>
            </a:pPr>
            <a:r>
              <a:rPr lang="en-US" sz="1500" dirty="0">
                <a:sym typeface="Wingdings" panose="05000000000000000000" pitchFamily="2" charset="2"/>
              </a:rPr>
              <a:t>Get-</a:t>
            </a:r>
            <a:r>
              <a:rPr lang="en-US" sz="1500" dirty="0" err="1">
                <a:sym typeface="Wingdings" panose="05000000000000000000" pitchFamily="2" charset="2"/>
              </a:rPr>
              <a:t>AzResourceGroup</a:t>
            </a:r>
            <a:r>
              <a:rPr lang="en-US" sz="1500" dirty="0">
                <a:sym typeface="Wingdings" panose="05000000000000000000" pitchFamily="2" charset="2"/>
              </a:rPr>
              <a:t> | </a:t>
            </a:r>
            <a:r>
              <a:rPr lang="en-US" sz="1500" dirty="0" smtClean="0">
                <a:sym typeface="Wingdings" panose="05000000000000000000" pitchFamily="2" charset="2"/>
              </a:rPr>
              <a:t>Format-Wide</a:t>
            </a:r>
          </a:p>
          <a:p>
            <a:pPr marL="342900" indent="-342900">
              <a:buAutoNum type="arabicParenR"/>
            </a:pPr>
            <a:r>
              <a:rPr lang="en-US" sz="1500" dirty="0">
                <a:sym typeface="Wingdings" panose="05000000000000000000" pitchFamily="2" charset="2"/>
              </a:rPr>
              <a:t>Get-</a:t>
            </a:r>
            <a:r>
              <a:rPr lang="en-US" sz="1500" dirty="0" err="1">
                <a:sym typeface="Wingdings" panose="05000000000000000000" pitchFamily="2" charset="2"/>
              </a:rPr>
              <a:t>AzResourceGroup</a:t>
            </a:r>
            <a:r>
              <a:rPr lang="en-US" sz="1500" dirty="0">
                <a:sym typeface="Wingdings" panose="05000000000000000000" pitchFamily="2" charset="2"/>
              </a:rPr>
              <a:t> | </a:t>
            </a:r>
            <a:r>
              <a:rPr lang="en-US" sz="1500" dirty="0" smtClean="0">
                <a:sym typeface="Wingdings" panose="05000000000000000000" pitchFamily="2" charset="2"/>
              </a:rPr>
              <a:t>Out-</a:t>
            </a:r>
            <a:r>
              <a:rPr lang="en-US" sz="1500" dirty="0" err="1" smtClean="0">
                <a:sym typeface="Wingdings" panose="05000000000000000000" pitchFamily="2" charset="2"/>
              </a:rPr>
              <a:t>GridView</a:t>
            </a:r>
            <a:r>
              <a:rPr lang="en-US" sz="1500" dirty="0" smtClean="0">
                <a:sym typeface="Wingdings" panose="05000000000000000000" pitchFamily="2" charset="2"/>
              </a:rPr>
              <a:t>    (open this in a new window.)</a:t>
            </a:r>
          </a:p>
          <a:p>
            <a:pPr marL="342900" indent="-342900">
              <a:buAutoNum type="arabicParenR"/>
            </a:pPr>
            <a:r>
              <a:rPr lang="en-US" sz="1500" dirty="0">
                <a:sym typeface="Wingdings" panose="05000000000000000000" pitchFamily="2" charset="2"/>
              </a:rPr>
              <a:t>Get-</a:t>
            </a:r>
            <a:r>
              <a:rPr lang="en-US" sz="1500" dirty="0" err="1">
                <a:sym typeface="Wingdings" panose="05000000000000000000" pitchFamily="2" charset="2"/>
              </a:rPr>
              <a:t>AzResourceGroup</a:t>
            </a:r>
            <a:r>
              <a:rPr lang="en-US" sz="1500" dirty="0">
                <a:sym typeface="Wingdings" panose="05000000000000000000" pitchFamily="2" charset="2"/>
              </a:rPr>
              <a:t> | Out-</a:t>
            </a:r>
            <a:r>
              <a:rPr lang="en-US" sz="1500" dirty="0" err="1">
                <a:sym typeface="Wingdings" panose="05000000000000000000" pitchFamily="2" charset="2"/>
              </a:rPr>
              <a:t>GridView</a:t>
            </a:r>
            <a:r>
              <a:rPr lang="en-US" sz="1500" dirty="0">
                <a:sym typeface="Wingdings" panose="05000000000000000000" pitchFamily="2" charset="2"/>
              </a:rPr>
              <a:t> </a:t>
            </a:r>
            <a:r>
              <a:rPr lang="en-US" sz="1500" dirty="0" smtClean="0">
                <a:sym typeface="Wingdings" panose="05000000000000000000" pitchFamily="2" charset="2"/>
              </a:rPr>
              <a:t>-</a:t>
            </a:r>
            <a:r>
              <a:rPr lang="en-US" sz="1500" dirty="0" err="1" smtClean="0">
                <a:sym typeface="Wingdings" panose="05000000000000000000" pitchFamily="2" charset="2"/>
              </a:rPr>
              <a:t>PassThru</a:t>
            </a:r>
            <a:r>
              <a:rPr lang="en-US" sz="1500" dirty="0" smtClean="0">
                <a:sym typeface="Wingdings" panose="05000000000000000000" pitchFamily="2" charset="2"/>
              </a:rPr>
              <a:t>    (This allow you to select the information in the new windows)</a:t>
            </a:r>
          </a:p>
          <a:p>
            <a:pPr marL="342900" indent="-342900">
              <a:buAutoNum type="arabicParenR"/>
            </a:pPr>
            <a:r>
              <a:rPr lang="en-US" sz="1500" dirty="0">
                <a:sym typeface="Wingdings" panose="05000000000000000000" pitchFamily="2" charset="2"/>
              </a:rPr>
              <a:t>Get-</a:t>
            </a:r>
            <a:r>
              <a:rPr lang="en-US" sz="1500" dirty="0" err="1">
                <a:sym typeface="Wingdings" panose="05000000000000000000" pitchFamily="2" charset="2"/>
              </a:rPr>
              <a:t>AzResourceGroup</a:t>
            </a:r>
            <a:r>
              <a:rPr lang="en-US" sz="1500" dirty="0">
                <a:sym typeface="Wingdings" panose="05000000000000000000" pitchFamily="2" charset="2"/>
              </a:rPr>
              <a:t> | select Location, </a:t>
            </a:r>
            <a:r>
              <a:rPr lang="en-US" sz="1500" dirty="0" err="1" smtClean="0">
                <a:sym typeface="Wingdings" panose="05000000000000000000" pitchFamily="2" charset="2"/>
              </a:rPr>
              <a:t>ResourceGroupName</a:t>
            </a:r>
            <a:endParaRPr lang="en-US" sz="1500" dirty="0" smtClean="0">
              <a:sym typeface="Wingdings" panose="05000000000000000000" pitchFamily="2" charset="2"/>
            </a:endParaRPr>
          </a:p>
          <a:p>
            <a:pPr marL="342900" indent="-342900">
              <a:buAutoNum type="arabicParenR"/>
            </a:pPr>
            <a:r>
              <a:rPr lang="en-US" sz="1500" dirty="0">
                <a:sym typeface="Wingdings" panose="05000000000000000000" pitchFamily="2" charset="2"/>
              </a:rPr>
              <a:t>Get-</a:t>
            </a:r>
            <a:r>
              <a:rPr lang="en-US" sz="1500" dirty="0" err="1">
                <a:sym typeface="Wingdings" panose="05000000000000000000" pitchFamily="2" charset="2"/>
              </a:rPr>
              <a:t>AzResourceGroup</a:t>
            </a:r>
            <a:r>
              <a:rPr lang="en-US" sz="1500" dirty="0">
                <a:sym typeface="Wingdings" panose="05000000000000000000" pitchFamily="2" charset="2"/>
              </a:rPr>
              <a:t> | Where-Object {$_.Location -</a:t>
            </a:r>
            <a:r>
              <a:rPr lang="en-US" sz="1500" dirty="0" err="1">
                <a:sym typeface="Wingdings" panose="05000000000000000000" pitchFamily="2" charset="2"/>
              </a:rPr>
              <a:t>eq</a:t>
            </a:r>
            <a:r>
              <a:rPr lang="en-US" sz="1500" dirty="0">
                <a:sym typeface="Wingdings" panose="05000000000000000000" pitchFamily="2" charset="2"/>
              </a:rPr>
              <a:t> "</a:t>
            </a:r>
            <a:r>
              <a:rPr lang="en-US" sz="1500" dirty="0" err="1">
                <a:sym typeface="Wingdings" panose="05000000000000000000" pitchFamily="2" charset="2"/>
              </a:rPr>
              <a:t>eastus</a:t>
            </a:r>
            <a:r>
              <a:rPr lang="en-US" sz="1500" dirty="0" smtClean="0">
                <a:sym typeface="Wingdings" panose="05000000000000000000" pitchFamily="2" charset="2"/>
              </a:rPr>
              <a:t>"}   (we can filter using this command.)</a:t>
            </a:r>
          </a:p>
          <a:p>
            <a:pPr marL="342900" indent="-342900">
              <a:buAutoNum type="arabicParenR"/>
            </a:pPr>
            <a:r>
              <a:rPr lang="en-US" sz="1500" dirty="0">
                <a:sym typeface="Wingdings" panose="05000000000000000000" pitchFamily="2" charset="2"/>
              </a:rPr>
              <a:t>Get-</a:t>
            </a:r>
            <a:r>
              <a:rPr lang="en-US" sz="1500" dirty="0" err="1">
                <a:sym typeface="Wingdings" panose="05000000000000000000" pitchFamily="2" charset="2"/>
              </a:rPr>
              <a:t>AzResourceGroup</a:t>
            </a:r>
            <a:r>
              <a:rPr lang="en-US" sz="1500" dirty="0">
                <a:sym typeface="Wingdings" panose="05000000000000000000" pitchFamily="2" charset="2"/>
              </a:rPr>
              <a:t> | Where-Object {$_.Location -</a:t>
            </a:r>
            <a:r>
              <a:rPr lang="en-US" sz="1500" dirty="0" err="1">
                <a:sym typeface="Wingdings" panose="05000000000000000000" pitchFamily="2" charset="2"/>
              </a:rPr>
              <a:t>eq</a:t>
            </a:r>
            <a:r>
              <a:rPr lang="en-US" sz="1500" dirty="0">
                <a:sym typeface="Wingdings" panose="05000000000000000000" pitchFamily="2" charset="2"/>
              </a:rPr>
              <a:t> "</a:t>
            </a:r>
            <a:r>
              <a:rPr lang="en-US" sz="1500" dirty="0" err="1">
                <a:sym typeface="Wingdings" panose="05000000000000000000" pitchFamily="2" charset="2"/>
              </a:rPr>
              <a:t>eastus</a:t>
            </a:r>
            <a:r>
              <a:rPr lang="en-US" sz="1500" dirty="0">
                <a:sym typeface="Wingdings" panose="05000000000000000000" pitchFamily="2" charset="2"/>
              </a:rPr>
              <a:t>"} | select </a:t>
            </a:r>
            <a:r>
              <a:rPr lang="en-US" sz="1500" dirty="0" err="1">
                <a:sym typeface="Wingdings" panose="05000000000000000000" pitchFamily="2" charset="2"/>
              </a:rPr>
              <a:t>ResourceGroupName</a:t>
            </a:r>
            <a:r>
              <a:rPr lang="en-US" sz="1500" dirty="0">
                <a:sym typeface="Wingdings" panose="05000000000000000000" pitchFamily="2" charset="2"/>
              </a:rPr>
              <a:t>, </a:t>
            </a:r>
            <a:r>
              <a:rPr lang="en-US" sz="1500" dirty="0" smtClean="0">
                <a:sym typeface="Wingdings" panose="05000000000000000000" pitchFamily="2" charset="2"/>
              </a:rPr>
              <a:t>Location</a:t>
            </a:r>
          </a:p>
          <a:p>
            <a:pPr marL="342900" indent="-342900">
              <a:buAutoNum type="arabicParenR"/>
            </a:pPr>
            <a:r>
              <a:rPr lang="en-US" sz="1500" dirty="0">
                <a:sym typeface="Wingdings" panose="05000000000000000000" pitchFamily="2" charset="2"/>
              </a:rPr>
              <a:t>Get-</a:t>
            </a:r>
            <a:r>
              <a:rPr lang="en-US" sz="1500" dirty="0" err="1">
                <a:sym typeface="Wingdings" panose="05000000000000000000" pitchFamily="2" charset="2"/>
              </a:rPr>
              <a:t>AzResourceGroup</a:t>
            </a:r>
            <a:r>
              <a:rPr lang="en-US" sz="1500" dirty="0">
                <a:sym typeface="Wingdings" panose="05000000000000000000" pitchFamily="2" charset="2"/>
              </a:rPr>
              <a:t> | Where-Object {$_.Location -</a:t>
            </a:r>
            <a:r>
              <a:rPr lang="en-US" sz="1500" dirty="0" err="1">
                <a:sym typeface="Wingdings" panose="05000000000000000000" pitchFamily="2" charset="2"/>
              </a:rPr>
              <a:t>eq</a:t>
            </a:r>
            <a:r>
              <a:rPr lang="en-US" sz="1500" dirty="0">
                <a:sym typeface="Wingdings" panose="05000000000000000000" pitchFamily="2" charset="2"/>
              </a:rPr>
              <a:t> "</a:t>
            </a:r>
            <a:r>
              <a:rPr lang="en-US" sz="1500" dirty="0" err="1">
                <a:sym typeface="Wingdings" panose="05000000000000000000" pitchFamily="2" charset="2"/>
              </a:rPr>
              <a:t>eastus</a:t>
            </a:r>
            <a:r>
              <a:rPr lang="en-US" sz="1500" dirty="0">
                <a:sym typeface="Wingdings" panose="05000000000000000000" pitchFamily="2" charset="2"/>
              </a:rPr>
              <a:t>"} | select </a:t>
            </a:r>
            <a:r>
              <a:rPr lang="en-US" sz="1500" dirty="0" err="1">
                <a:sym typeface="Wingdings" panose="05000000000000000000" pitchFamily="2" charset="2"/>
              </a:rPr>
              <a:t>ResourceGroupName</a:t>
            </a:r>
            <a:r>
              <a:rPr lang="en-US" sz="1500" dirty="0">
                <a:sym typeface="Wingdings" panose="05000000000000000000" pitchFamily="2" charset="2"/>
              </a:rPr>
              <a:t>, Location | </a:t>
            </a:r>
            <a:r>
              <a:rPr lang="en-US" sz="1500" dirty="0" smtClean="0">
                <a:sym typeface="Wingdings" panose="05000000000000000000" pitchFamily="2" charset="2"/>
              </a:rPr>
              <a:t>Format-List</a:t>
            </a:r>
          </a:p>
          <a:p>
            <a:pPr marL="0" indent="0">
              <a:buNone/>
            </a:pPr>
            <a:r>
              <a:rPr lang="en-US" sz="1500" b="1" dirty="0" smtClean="0">
                <a:sym typeface="Wingdings" panose="05000000000000000000" pitchFamily="2" charset="2"/>
              </a:rPr>
              <a:t>As a script:</a:t>
            </a:r>
          </a:p>
          <a:p>
            <a:pPr marL="0" indent="0">
              <a:buNone/>
            </a:pPr>
            <a:r>
              <a:rPr lang="en-US" sz="1500" dirty="0">
                <a:sym typeface="Wingdings" panose="05000000000000000000" pitchFamily="2" charset="2"/>
              </a:rPr>
              <a:t>Get-</a:t>
            </a:r>
            <a:r>
              <a:rPr lang="en-US" sz="1500" dirty="0" err="1">
                <a:sym typeface="Wingdings" panose="05000000000000000000" pitchFamily="2" charset="2"/>
              </a:rPr>
              <a:t>AzResourceGroup</a:t>
            </a:r>
            <a:r>
              <a:rPr lang="en-US" sz="1500" dirty="0">
                <a:sym typeface="Wingdings" panose="05000000000000000000" pitchFamily="2" charset="2"/>
              </a:rPr>
              <a:t> | </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Where-Object </a:t>
            </a:r>
            <a:r>
              <a:rPr lang="en-US" sz="1500" dirty="0">
                <a:sym typeface="Wingdings" panose="05000000000000000000" pitchFamily="2" charset="2"/>
              </a:rPr>
              <a:t>{$_.Location -</a:t>
            </a:r>
            <a:r>
              <a:rPr lang="en-US" sz="1500" dirty="0" err="1">
                <a:sym typeface="Wingdings" panose="05000000000000000000" pitchFamily="2" charset="2"/>
              </a:rPr>
              <a:t>eq</a:t>
            </a:r>
            <a:r>
              <a:rPr lang="en-US" sz="1500" dirty="0">
                <a:sym typeface="Wingdings" panose="05000000000000000000" pitchFamily="2" charset="2"/>
              </a:rPr>
              <a:t> "</a:t>
            </a:r>
            <a:r>
              <a:rPr lang="en-US" sz="1500" dirty="0" err="1">
                <a:sym typeface="Wingdings" panose="05000000000000000000" pitchFamily="2" charset="2"/>
              </a:rPr>
              <a:t>eastus</a:t>
            </a:r>
            <a:r>
              <a:rPr lang="en-US" sz="1500" dirty="0">
                <a:sym typeface="Wingdings" panose="05000000000000000000" pitchFamily="2" charset="2"/>
              </a:rPr>
              <a:t>"} | </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select </a:t>
            </a:r>
            <a:r>
              <a:rPr lang="en-US" sz="1500" dirty="0" err="1">
                <a:sym typeface="Wingdings" panose="05000000000000000000" pitchFamily="2" charset="2"/>
              </a:rPr>
              <a:t>ResourceGroupName</a:t>
            </a:r>
            <a:r>
              <a:rPr lang="en-US" sz="1500" dirty="0">
                <a:sym typeface="Wingdings" panose="05000000000000000000" pitchFamily="2" charset="2"/>
              </a:rPr>
              <a:t>, Location | </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Format-List</a:t>
            </a: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p:txBody>
      </p:sp>
    </p:spTree>
    <p:extLst>
      <p:ext uri="{BB962C8B-B14F-4D97-AF65-F5344CB8AC3E}">
        <p14:creationId xmlns:p14="http://schemas.microsoft.com/office/powerpoint/2010/main" val="365445302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a:p>
            <a:pPr marL="342900" indent="-342900">
              <a:buAutoNum type="arabicParenR"/>
            </a:pPr>
            <a:r>
              <a:rPr lang="en-US" sz="1500" dirty="0" smtClean="0">
                <a:sym typeface="Wingdings" panose="05000000000000000000" pitchFamily="2" charset="2"/>
              </a:rPr>
              <a:t>New-</a:t>
            </a:r>
            <a:r>
              <a:rPr lang="en-US" sz="1500" dirty="0" err="1" smtClean="0">
                <a:sym typeface="Wingdings" panose="05000000000000000000" pitchFamily="2" charset="2"/>
              </a:rPr>
              <a:t>AzResourceGroup</a:t>
            </a:r>
            <a:r>
              <a:rPr lang="en-US" sz="1500" dirty="0" smtClean="0">
                <a:sym typeface="Wingdings" panose="05000000000000000000" pitchFamily="2" charset="2"/>
              </a:rPr>
              <a:t> </a:t>
            </a:r>
            <a:r>
              <a:rPr lang="en-US" sz="1500" dirty="0">
                <a:sym typeface="Wingdings" panose="05000000000000000000" pitchFamily="2" charset="2"/>
              </a:rPr>
              <a:t>-Name test -Location </a:t>
            </a:r>
            <a:r>
              <a:rPr lang="en-US" sz="1500" dirty="0" err="1" smtClean="0">
                <a:sym typeface="Wingdings" panose="05000000000000000000" pitchFamily="2" charset="2"/>
              </a:rPr>
              <a:t>westus</a:t>
            </a:r>
            <a:endParaRPr lang="en-US" sz="1500" dirty="0" smtClean="0">
              <a:sym typeface="Wingdings" panose="05000000000000000000" pitchFamily="2" charset="2"/>
            </a:endParaRPr>
          </a:p>
          <a:p>
            <a:pPr marL="342900" indent="-342900">
              <a:buAutoNum type="arabicParenR"/>
            </a:pPr>
            <a:r>
              <a:rPr lang="en-US" sz="1500" dirty="0">
                <a:sym typeface="Wingdings" panose="05000000000000000000" pitchFamily="2" charset="2"/>
              </a:rPr>
              <a:t>New-</a:t>
            </a:r>
            <a:r>
              <a:rPr lang="en-US" sz="1500" dirty="0" err="1">
                <a:sym typeface="Wingdings" panose="05000000000000000000" pitchFamily="2" charset="2"/>
              </a:rPr>
              <a:t>AzVM</a:t>
            </a:r>
            <a:r>
              <a:rPr lang="en-US" sz="1500" dirty="0">
                <a:sym typeface="Wingdings" panose="05000000000000000000" pitchFamily="2" charset="2"/>
              </a:rPr>
              <a:t> -</a:t>
            </a:r>
            <a:r>
              <a:rPr lang="en-US" sz="1500" dirty="0" err="1">
                <a:sym typeface="Wingdings" panose="05000000000000000000" pitchFamily="2" charset="2"/>
              </a:rPr>
              <a:t>ResourceGroupName</a:t>
            </a:r>
            <a:r>
              <a:rPr lang="en-US" sz="1500" dirty="0">
                <a:sym typeface="Wingdings" panose="05000000000000000000" pitchFamily="2" charset="2"/>
              </a:rPr>
              <a:t> test -Location 'East US' -Name </a:t>
            </a:r>
            <a:r>
              <a:rPr lang="en-US" sz="1500" dirty="0" err="1">
                <a:sym typeface="Wingdings" panose="05000000000000000000" pitchFamily="2" charset="2"/>
              </a:rPr>
              <a:t>devvm</a:t>
            </a:r>
            <a:r>
              <a:rPr lang="en-US" sz="1500" dirty="0">
                <a:sym typeface="Wingdings" panose="05000000000000000000" pitchFamily="2" charset="2"/>
              </a:rPr>
              <a:t> -Image </a:t>
            </a:r>
            <a:r>
              <a:rPr lang="en-US" sz="1500" dirty="0" smtClean="0">
                <a:sym typeface="Wingdings" panose="05000000000000000000" pitchFamily="2" charset="2"/>
              </a:rPr>
              <a:t>Ubuntu2204</a:t>
            </a:r>
          </a:p>
          <a:p>
            <a:pPr marL="342900" indent="-342900">
              <a:buAutoNum type="arabicParenR"/>
            </a:pPr>
            <a:r>
              <a:rPr lang="en-US" sz="1500" dirty="0" err="1" smtClean="0">
                <a:sym typeface="Wingdings" panose="05000000000000000000" pitchFamily="2" charset="2"/>
              </a:rPr>
              <a:t>cls</a:t>
            </a:r>
            <a:r>
              <a:rPr lang="en-US" sz="1500" dirty="0" smtClean="0">
                <a:sym typeface="Wingdings" panose="05000000000000000000" pitchFamily="2" charset="2"/>
              </a:rPr>
              <a:t>  clear the screen.</a:t>
            </a:r>
          </a:p>
          <a:p>
            <a:pPr marL="342900" indent="-342900">
              <a:buAutoNum type="arabicParenR"/>
            </a:pPr>
            <a:r>
              <a:rPr lang="en-US" sz="1500" dirty="0" smtClean="0">
                <a:sym typeface="Wingdings" panose="05000000000000000000" pitchFamily="2" charset="2"/>
              </a:rPr>
              <a:t>Get-</a:t>
            </a:r>
            <a:r>
              <a:rPr lang="en-US" sz="1500" dirty="0" err="1" smtClean="0">
                <a:sym typeface="Wingdings" panose="05000000000000000000" pitchFamily="2" charset="2"/>
              </a:rPr>
              <a:t>AzVM</a:t>
            </a:r>
            <a:endParaRPr lang="en-US" sz="1500" dirty="0" smtClean="0">
              <a:sym typeface="Wingdings" panose="05000000000000000000" pitchFamily="2" charset="2"/>
            </a:endParaRPr>
          </a:p>
          <a:p>
            <a:pPr marL="342900" indent="-342900">
              <a:buAutoNum type="arabicParenR"/>
            </a:pPr>
            <a:r>
              <a:rPr lang="en-US" sz="1500" dirty="0">
                <a:sym typeface="Wingdings" panose="05000000000000000000" pitchFamily="2" charset="2"/>
              </a:rPr>
              <a:t>Get-</a:t>
            </a:r>
            <a:r>
              <a:rPr lang="en-US" sz="1500" dirty="0" err="1">
                <a:sym typeface="Wingdings" panose="05000000000000000000" pitchFamily="2" charset="2"/>
              </a:rPr>
              <a:t>AzVM</a:t>
            </a:r>
            <a:r>
              <a:rPr lang="en-US" sz="1500" dirty="0">
                <a:sym typeface="Wingdings" panose="05000000000000000000" pitchFamily="2" charset="2"/>
              </a:rPr>
              <a:t> -</a:t>
            </a:r>
            <a:r>
              <a:rPr lang="en-US" sz="1500" dirty="0" err="1">
                <a:sym typeface="Wingdings" panose="05000000000000000000" pitchFamily="2" charset="2"/>
              </a:rPr>
              <a:t>ResourceGroupName</a:t>
            </a:r>
            <a:r>
              <a:rPr lang="en-US" sz="1500" dirty="0">
                <a:sym typeface="Wingdings" panose="05000000000000000000" pitchFamily="2" charset="2"/>
              </a:rPr>
              <a:t> </a:t>
            </a:r>
            <a:r>
              <a:rPr lang="en-US" sz="1500" dirty="0" smtClean="0">
                <a:sym typeface="Wingdings" panose="05000000000000000000" pitchFamily="2" charset="2"/>
              </a:rPr>
              <a:t>test</a:t>
            </a:r>
          </a:p>
          <a:p>
            <a:pPr marL="0" indent="0">
              <a:buNone/>
            </a:pPr>
            <a:r>
              <a:rPr lang="en-US" sz="1500" b="1" dirty="0" smtClean="0">
                <a:sym typeface="Wingdings" panose="05000000000000000000" pitchFamily="2" charset="2"/>
              </a:rPr>
              <a:t>Script</a:t>
            </a:r>
            <a:r>
              <a:rPr lang="en-US" sz="1500" dirty="0" smtClean="0">
                <a:sym typeface="Wingdings" panose="05000000000000000000" pitchFamily="2" charset="2"/>
              </a:rPr>
              <a:t>:</a:t>
            </a:r>
          </a:p>
          <a:p>
            <a:pPr marL="0" indent="0">
              <a:buNone/>
            </a:pPr>
            <a:r>
              <a:rPr lang="en-US" sz="1500" dirty="0">
                <a:sym typeface="Wingdings" panose="05000000000000000000" pitchFamily="2" charset="2"/>
              </a:rPr>
              <a:t>$</a:t>
            </a:r>
            <a:r>
              <a:rPr lang="en-US" sz="1500" dirty="0" err="1">
                <a:sym typeface="Wingdings" panose="05000000000000000000" pitchFamily="2" charset="2"/>
              </a:rPr>
              <a:t>rg</a:t>
            </a:r>
            <a:r>
              <a:rPr lang="en-US" sz="1500" dirty="0">
                <a:sym typeface="Wingdings" panose="05000000000000000000" pitchFamily="2" charset="2"/>
              </a:rPr>
              <a:t>="test</a:t>
            </a:r>
            <a:r>
              <a:rPr lang="en-US" sz="1500" dirty="0" smtClean="0">
                <a:sym typeface="Wingdings" panose="05000000000000000000" pitchFamily="2" charset="2"/>
              </a:rPr>
              <a:t>"</a:t>
            </a:r>
            <a:endParaRPr lang="en-US" sz="1500" dirty="0">
              <a:sym typeface="Wingdings" panose="05000000000000000000" pitchFamily="2" charset="2"/>
            </a:endParaRPr>
          </a:p>
          <a:p>
            <a:pPr marL="0" indent="0">
              <a:buNone/>
            </a:pPr>
            <a:r>
              <a:rPr lang="en-US" sz="1500" dirty="0" err="1">
                <a:sym typeface="Wingdings" panose="05000000000000000000" pitchFamily="2" charset="2"/>
              </a:rPr>
              <a:t>foreach</a:t>
            </a:r>
            <a:r>
              <a:rPr lang="en-US" sz="1500" dirty="0">
                <a:sym typeface="Wingdings" panose="05000000000000000000" pitchFamily="2" charset="2"/>
              </a:rPr>
              <a:t> ($</a:t>
            </a:r>
            <a:r>
              <a:rPr lang="en-US" sz="1500" dirty="0" err="1">
                <a:sym typeface="Wingdings" panose="05000000000000000000" pitchFamily="2" charset="2"/>
              </a:rPr>
              <a:t>i</a:t>
            </a:r>
            <a:r>
              <a:rPr lang="en-US" sz="1500" dirty="0">
                <a:sym typeface="Wingdings" panose="05000000000000000000" pitchFamily="2" charset="2"/>
              </a:rPr>
              <a:t> in 1..10) {</a:t>
            </a:r>
          </a:p>
          <a:p>
            <a:pPr marL="0" indent="0">
              <a:buNone/>
            </a:pPr>
            <a:r>
              <a:rPr lang="en-US" sz="1500" dirty="0">
                <a:sym typeface="Wingdings" panose="05000000000000000000" pitchFamily="2" charset="2"/>
              </a:rPr>
              <a:t>    New-</a:t>
            </a:r>
            <a:r>
              <a:rPr lang="en-US" sz="1500" dirty="0" err="1">
                <a:sym typeface="Wingdings" panose="05000000000000000000" pitchFamily="2" charset="2"/>
              </a:rPr>
              <a:t>AzStorageAccount</a:t>
            </a:r>
            <a:r>
              <a:rPr lang="en-US" sz="1500" dirty="0">
                <a:sym typeface="Wingdings" panose="05000000000000000000" pitchFamily="2" charset="2"/>
              </a:rPr>
              <a:t> `</a:t>
            </a:r>
          </a:p>
          <a:p>
            <a:pPr marL="0" indent="0">
              <a:buNone/>
            </a:pPr>
            <a:r>
              <a:rPr lang="en-US" sz="1500" dirty="0">
                <a:sym typeface="Wingdings" panose="05000000000000000000" pitchFamily="2" charset="2"/>
              </a:rPr>
              <a:t>    -</a:t>
            </a:r>
            <a:r>
              <a:rPr lang="en-US" sz="1500" dirty="0" err="1">
                <a:sym typeface="Wingdings" panose="05000000000000000000" pitchFamily="2" charset="2"/>
              </a:rPr>
              <a:t>ResourceGroupName</a:t>
            </a:r>
            <a:r>
              <a:rPr lang="en-US" sz="1500" dirty="0">
                <a:sym typeface="Wingdings" panose="05000000000000000000" pitchFamily="2" charset="2"/>
              </a:rPr>
              <a:t> $</a:t>
            </a:r>
            <a:r>
              <a:rPr lang="en-US" sz="1500" dirty="0" err="1">
                <a:sym typeface="Wingdings" panose="05000000000000000000" pitchFamily="2" charset="2"/>
              </a:rPr>
              <a:t>rg</a:t>
            </a:r>
            <a:r>
              <a:rPr lang="en-US" sz="1500" dirty="0">
                <a:sym typeface="Wingdings" panose="05000000000000000000" pitchFamily="2" charset="2"/>
              </a:rPr>
              <a:t> `</a:t>
            </a:r>
          </a:p>
          <a:p>
            <a:pPr marL="0" indent="0">
              <a:buNone/>
            </a:pPr>
            <a:r>
              <a:rPr lang="en-US" sz="1500" dirty="0">
                <a:sym typeface="Wingdings" panose="05000000000000000000" pitchFamily="2" charset="2"/>
              </a:rPr>
              <a:t>    -Name "</a:t>
            </a:r>
            <a:r>
              <a:rPr lang="en-US" sz="1500" dirty="0" err="1">
                <a:sym typeface="Wingdings" panose="05000000000000000000" pitchFamily="2" charset="2"/>
              </a:rPr>
              <a:t>devopsbychandu$i</a:t>
            </a:r>
            <a:r>
              <a:rPr lang="en-US" sz="1500" dirty="0">
                <a:sym typeface="Wingdings" panose="05000000000000000000" pitchFamily="2" charset="2"/>
              </a:rPr>
              <a:t>" `</a:t>
            </a:r>
          </a:p>
          <a:p>
            <a:pPr marL="0" indent="0">
              <a:buNone/>
            </a:pPr>
            <a:r>
              <a:rPr lang="en-US" sz="1500" dirty="0">
                <a:sym typeface="Wingdings" panose="05000000000000000000" pitchFamily="2" charset="2"/>
              </a:rPr>
              <a:t>    -</a:t>
            </a:r>
            <a:r>
              <a:rPr lang="en-US" sz="1500" dirty="0" err="1">
                <a:sym typeface="Wingdings" panose="05000000000000000000" pitchFamily="2" charset="2"/>
              </a:rPr>
              <a:t>SkuName</a:t>
            </a:r>
            <a:r>
              <a:rPr lang="en-US" sz="1500" dirty="0">
                <a:sym typeface="Wingdings" panose="05000000000000000000" pitchFamily="2" charset="2"/>
              </a:rPr>
              <a:t> </a:t>
            </a:r>
            <a:r>
              <a:rPr lang="en-US" sz="1500" dirty="0" err="1">
                <a:sym typeface="Wingdings" panose="05000000000000000000" pitchFamily="2" charset="2"/>
              </a:rPr>
              <a:t>Standard_LRS</a:t>
            </a:r>
            <a:r>
              <a:rPr lang="en-US" sz="1500" dirty="0">
                <a:sym typeface="Wingdings" panose="05000000000000000000" pitchFamily="2" charset="2"/>
              </a:rPr>
              <a:t> `</a:t>
            </a:r>
          </a:p>
          <a:p>
            <a:pPr marL="0" indent="0">
              <a:buNone/>
            </a:pPr>
            <a:r>
              <a:rPr lang="en-US" sz="1500" dirty="0">
                <a:sym typeface="Wingdings" panose="05000000000000000000" pitchFamily="2" charset="2"/>
              </a:rPr>
              <a:t>    -Location 'East US'</a:t>
            </a:r>
          </a:p>
          <a:p>
            <a:pPr marL="0" indent="0">
              <a:buNone/>
            </a:pPr>
            <a:r>
              <a:rPr lang="en-US" sz="1500" dirty="0" smtClean="0">
                <a:sym typeface="Wingdings" panose="05000000000000000000" pitchFamily="2" charset="2"/>
              </a:rPr>
              <a:t>}</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Delete:</a:t>
            </a:r>
          </a:p>
          <a:p>
            <a:pPr marL="0" indent="0">
              <a:buNone/>
            </a:pPr>
            <a:r>
              <a:rPr lang="en-US" sz="1500" dirty="0">
                <a:sym typeface="Wingdings" panose="05000000000000000000" pitchFamily="2" charset="2"/>
              </a:rPr>
              <a:t>Remove-</a:t>
            </a:r>
            <a:r>
              <a:rPr lang="en-US" sz="1500" dirty="0" err="1">
                <a:sym typeface="Wingdings" panose="05000000000000000000" pitchFamily="2" charset="2"/>
              </a:rPr>
              <a:t>AzStorageAccount</a:t>
            </a:r>
            <a:r>
              <a:rPr lang="en-US" sz="1500" dirty="0">
                <a:sym typeface="Wingdings" panose="05000000000000000000" pitchFamily="2" charset="2"/>
              </a:rPr>
              <a:t> -Name devopsbychandu1 -</a:t>
            </a:r>
            <a:r>
              <a:rPr lang="en-US" sz="1500" dirty="0" err="1">
                <a:sym typeface="Wingdings" panose="05000000000000000000" pitchFamily="2" charset="2"/>
              </a:rPr>
              <a:t>ResourceGroupName</a:t>
            </a:r>
            <a:r>
              <a:rPr lang="en-US" sz="1500" dirty="0">
                <a:sym typeface="Wingdings" panose="05000000000000000000" pitchFamily="2" charset="2"/>
              </a:rPr>
              <a:t> </a:t>
            </a:r>
            <a:r>
              <a:rPr lang="en-US" sz="1500" dirty="0" smtClean="0">
                <a:sym typeface="Wingdings" panose="05000000000000000000" pitchFamily="2" charset="2"/>
              </a:rPr>
              <a:t>test -Force -</a:t>
            </a:r>
            <a:r>
              <a:rPr lang="en-US" sz="1600" dirty="0" err="1" smtClean="0"/>
              <a:t>AsJob</a:t>
            </a:r>
            <a:endParaRPr lang="en-US" sz="1500" dirty="0" smtClean="0">
              <a:sym typeface="Wingdings" panose="05000000000000000000" pitchFamily="2" charset="2"/>
            </a:endParaRPr>
          </a:p>
        </p:txBody>
      </p:sp>
    </p:spTree>
    <p:extLst>
      <p:ext uri="{BB962C8B-B14F-4D97-AF65-F5344CB8AC3E}">
        <p14:creationId xmlns:p14="http://schemas.microsoft.com/office/powerpoint/2010/main" val="424227036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402503828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388453600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29766790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22033709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366" y="231820"/>
            <a:ext cx="11384924" cy="6297769"/>
          </a:xfrm>
        </p:spPr>
        <p:txBody>
          <a:bodyPr>
            <a:normAutofit/>
          </a:bodyPr>
          <a:lstStyle/>
          <a:p>
            <a:pPr marL="0" indent="0">
              <a:buNone/>
            </a:pPr>
            <a:r>
              <a:rPr lang="en-US" sz="1500" dirty="0" smtClean="0"/>
              <a:t>Network: </a:t>
            </a:r>
            <a:endParaRPr lang="en-US" sz="1500" dirty="0"/>
          </a:p>
        </p:txBody>
      </p:sp>
      <p:pic>
        <p:nvPicPr>
          <p:cNvPr id="4" name="Picture 3"/>
          <p:cNvPicPr>
            <a:picLocks noChangeAspect="1"/>
          </p:cNvPicPr>
          <p:nvPr/>
        </p:nvPicPr>
        <p:blipFill>
          <a:blip r:embed="rId2"/>
          <a:stretch>
            <a:fillRect/>
          </a:stretch>
        </p:blipFill>
        <p:spPr>
          <a:xfrm>
            <a:off x="595312" y="608191"/>
            <a:ext cx="11001375" cy="5667375"/>
          </a:xfrm>
          <a:prstGeom prst="rect">
            <a:avLst/>
          </a:prstGeom>
        </p:spPr>
      </p:pic>
    </p:spTree>
    <p:extLst>
      <p:ext uri="{BB962C8B-B14F-4D97-AF65-F5344CB8AC3E}">
        <p14:creationId xmlns:p14="http://schemas.microsoft.com/office/powerpoint/2010/main" val="167441766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254344889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Ingress:</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smtClean="0"/>
          </a:p>
          <a:p>
            <a:pPr>
              <a:buFont typeface="Wingdings" panose="05000000000000000000" pitchFamily="2" charset="2"/>
              <a:buChar char="à"/>
            </a:pPr>
            <a:r>
              <a:rPr lang="en-US" sz="1500" dirty="0" smtClean="0">
                <a:sym typeface="Wingdings" panose="05000000000000000000" pitchFamily="2" charset="2"/>
              </a:rPr>
              <a:t>path: /videos like more paths in a </a:t>
            </a:r>
            <a:r>
              <a:rPr lang="en-US" sz="1500" dirty="0" err="1" smtClean="0">
                <a:sym typeface="Wingdings" panose="05000000000000000000" pitchFamily="2" charset="2"/>
              </a:rPr>
              <a:t>url</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Host: </a:t>
            </a:r>
            <a:r>
              <a:rPr lang="en-US" sz="1500" dirty="0" err="1" smtClean="0">
                <a:sym typeface="Wingdings" panose="05000000000000000000" pitchFamily="2" charset="2"/>
              </a:rPr>
              <a:t>url</a:t>
            </a:r>
            <a:r>
              <a:rPr lang="en-US" sz="1500" dirty="0" smtClean="0">
                <a:sym typeface="Wingdings" panose="05000000000000000000" pitchFamily="2" charset="2"/>
              </a:rPr>
              <a:t> (we need to keep this into hosts file)</a:t>
            </a:r>
          </a:p>
          <a:p>
            <a:pPr>
              <a:buFont typeface="Wingdings" panose="05000000000000000000" pitchFamily="2" charset="2"/>
              <a:buChar char="à"/>
            </a:pPr>
            <a:r>
              <a:rPr lang="en-US" sz="1500" dirty="0" smtClean="0">
                <a:sym typeface="Wingdings" panose="05000000000000000000" pitchFamily="2" charset="2"/>
              </a:rPr>
              <a:t>http: this is redirects to load </a:t>
            </a:r>
            <a:r>
              <a:rPr lang="en-US" sz="1500" dirty="0" err="1" smtClean="0">
                <a:sym typeface="Wingdings" panose="05000000000000000000" pitchFamily="2" charset="2"/>
              </a:rPr>
              <a:t>balencer</a:t>
            </a:r>
            <a:r>
              <a:rPr lang="en-US" sz="1500" dirty="0" smtClean="0">
                <a:sym typeface="Wingdings" panose="05000000000000000000" pitchFamily="2" charset="2"/>
              </a:rPr>
              <a:t>/cluster IP (service) of the application (POD)</a:t>
            </a:r>
          </a:p>
          <a:p>
            <a:pPr>
              <a:buFont typeface="Wingdings" panose="05000000000000000000" pitchFamily="2" charset="2"/>
              <a:buChar char="à"/>
            </a:pPr>
            <a:r>
              <a:rPr lang="en-US" sz="1500" dirty="0" smtClean="0">
                <a:sym typeface="Wingdings" panose="05000000000000000000" pitchFamily="2" charset="2"/>
              </a:rPr>
              <a:t>Service port: port number of the service</a:t>
            </a:r>
          </a:p>
          <a:p>
            <a:pPr marL="0" indent="0">
              <a:buNone/>
            </a:pP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Install ingress controller (new pod) write ingress file  ingress point out to service. this is how the application will be accessed.</a:t>
            </a:r>
          </a:p>
          <a:p>
            <a:pPr>
              <a:buFont typeface="Wingdings" panose="05000000000000000000" pitchFamily="2" charset="2"/>
              <a:buChar char="à"/>
            </a:pPr>
            <a:r>
              <a:rPr lang="en-US" sz="1500" dirty="0" err="1" smtClean="0">
                <a:sym typeface="Wingdings" panose="05000000000000000000" pitchFamily="2" charset="2"/>
              </a:rPr>
              <a:t>Kube</a:t>
            </a:r>
            <a:r>
              <a:rPr lang="en-US" sz="1500" dirty="0" smtClean="0">
                <a:sym typeface="Wingdings" panose="05000000000000000000" pitchFamily="2" charset="2"/>
              </a:rPr>
              <a:t>-system</a:t>
            </a:r>
            <a:endParaRPr lang="en-US" sz="1500" dirty="0" smtClean="0"/>
          </a:p>
        </p:txBody>
      </p:sp>
      <p:pic>
        <p:nvPicPr>
          <p:cNvPr id="2" name="Picture 1"/>
          <p:cNvPicPr>
            <a:picLocks noChangeAspect="1"/>
          </p:cNvPicPr>
          <p:nvPr/>
        </p:nvPicPr>
        <p:blipFill>
          <a:blip r:embed="rId2"/>
          <a:stretch>
            <a:fillRect/>
          </a:stretch>
        </p:blipFill>
        <p:spPr>
          <a:xfrm>
            <a:off x="1529701" y="244699"/>
            <a:ext cx="6043076" cy="3539141"/>
          </a:xfrm>
          <a:prstGeom prst="rect">
            <a:avLst/>
          </a:prstGeom>
        </p:spPr>
      </p:pic>
    </p:spTree>
    <p:extLst>
      <p:ext uri="{BB962C8B-B14F-4D97-AF65-F5344CB8AC3E}">
        <p14:creationId xmlns:p14="http://schemas.microsoft.com/office/powerpoint/2010/main" val="35849176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Ingress with path:</a:t>
            </a:r>
            <a:endParaRPr lang="en-US" sz="1500" dirty="0"/>
          </a:p>
        </p:txBody>
      </p:sp>
      <p:pic>
        <p:nvPicPr>
          <p:cNvPr id="2" name="Picture 1"/>
          <p:cNvPicPr>
            <a:picLocks noChangeAspect="1"/>
          </p:cNvPicPr>
          <p:nvPr/>
        </p:nvPicPr>
        <p:blipFill>
          <a:blip r:embed="rId2"/>
          <a:stretch>
            <a:fillRect/>
          </a:stretch>
        </p:blipFill>
        <p:spPr>
          <a:xfrm>
            <a:off x="2605087" y="233362"/>
            <a:ext cx="6981825" cy="6391275"/>
          </a:xfrm>
          <a:prstGeom prst="rect">
            <a:avLst/>
          </a:prstGeom>
        </p:spPr>
      </p:pic>
    </p:spTree>
    <p:extLst>
      <p:ext uri="{BB962C8B-B14F-4D97-AF65-F5344CB8AC3E}">
        <p14:creationId xmlns:p14="http://schemas.microsoft.com/office/powerpoint/2010/main" val="16558260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Ingress with different hosts:</a:t>
            </a:r>
          </a:p>
          <a:p>
            <a:pPr marL="0" indent="0">
              <a:buNone/>
            </a:pPr>
            <a:r>
              <a:rPr lang="en-US" sz="1500" dirty="0" err="1" smtClean="0"/>
              <a:t>Kubectl</a:t>
            </a:r>
            <a:r>
              <a:rPr lang="en-US" sz="1500" dirty="0" smtClean="0"/>
              <a:t> create service account &lt;service account name&gt; -n ns </a:t>
            </a:r>
            <a:endParaRPr lang="en-US" sz="1500" dirty="0"/>
          </a:p>
        </p:txBody>
      </p:sp>
      <p:pic>
        <p:nvPicPr>
          <p:cNvPr id="2" name="Picture 1"/>
          <p:cNvPicPr>
            <a:picLocks noChangeAspect="1"/>
          </p:cNvPicPr>
          <p:nvPr/>
        </p:nvPicPr>
        <p:blipFill>
          <a:blip r:embed="rId2"/>
          <a:stretch>
            <a:fillRect/>
          </a:stretch>
        </p:blipFill>
        <p:spPr>
          <a:xfrm>
            <a:off x="6448425" y="315599"/>
            <a:ext cx="5743575" cy="6181725"/>
          </a:xfrm>
          <a:prstGeom prst="rect">
            <a:avLst/>
          </a:prstGeom>
        </p:spPr>
      </p:pic>
    </p:spTree>
    <p:extLst>
      <p:ext uri="{BB962C8B-B14F-4D97-AF65-F5344CB8AC3E}">
        <p14:creationId xmlns:p14="http://schemas.microsoft.com/office/powerpoint/2010/main" val="7714542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err="1" smtClean="0"/>
              <a:t>Tls</a:t>
            </a:r>
            <a:r>
              <a:rPr lang="en-US" sz="1500" dirty="0" smtClean="0"/>
              <a:t>/</a:t>
            </a:r>
            <a:r>
              <a:rPr lang="en-US" sz="1500" dirty="0" err="1" smtClean="0"/>
              <a:t>ssl</a:t>
            </a:r>
            <a:r>
              <a:rPr lang="en-US" sz="1500" dirty="0" smtClean="0"/>
              <a:t>:</a:t>
            </a:r>
            <a:endParaRPr lang="en-US" sz="1500" dirty="0"/>
          </a:p>
        </p:txBody>
      </p:sp>
      <p:pic>
        <p:nvPicPr>
          <p:cNvPr id="5" name="Picture 4"/>
          <p:cNvPicPr>
            <a:picLocks noChangeAspect="1"/>
          </p:cNvPicPr>
          <p:nvPr/>
        </p:nvPicPr>
        <p:blipFill>
          <a:blip r:embed="rId2"/>
          <a:stretch>
            <a:fillRect/>
          </a:stretch>
        </p:blipFill>
        <p:spPr>
          <a:xfrm>
            <a:off x="-138113" y="528637"/>
            <a:ext cx="12468225" cy="5800725"/>
          </a:xfrm>
          <a:prstGeom prst="rect">
            <a:avLst/>
          </a:prstGeom>
        </p:spPr>
      </p:pic>
    </p:spTree>
    <p:extLst>
      <p:ext uri="{BB962C8B-B14F-4D97-AF65-F5344CB8AC3E}">
        <p14:creationId xmlns:p14="http://schemas.microsoft.com/office/powerpoint/2010/main" val="6756987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fontScale="77500" lnSpcReduction="20000"/>
          </a:bodyPr>
          <a:lstStyle/>
          <a:p>
            <a:pPr marL="0" indent="0">
              <a:buNone/>
            </a:pPr>
            <a:r>
              <a:rPr lang="en-US" sz="1500" dirty="0" smtClean="0"/>
              <a:t>Azure </a:t>
            </a:r>
            <a:r>
              <a:rPr lang="en-US" sz="1500" dirty="0" err="1" smtClean="0"/>
              <a:t>devops</a:t>
            </a:r>
            <a:r>
              <a:rPr lang="en-US" sz="1500" dirty="0" smtClean="0"/>
              <a:t> variables:</a:t>
            </a:r>
          </a:p>
          <a:p>
            <a:pPr marL="0" indent="0">
              <a:buNone/>
            </a:pPr>
            <a:r>
              <a:rPr lang="en-US" sz="1500" dirty="0" smtClean="0"/>
              <a:t>Variable groups are groups of variables that could be applied in one or more </a:t>
            </a:r>
            <a:r>
              <a:rPr lang="en-US" sz="1500" dirty="0" err="1" smtClean="0"/>
              <a:t>yml</a:t>
            </a:r>
            <a:r>
              <a:rPr lang="en-US" sz="1500" dirty="0" smtClean="0"/>
              <a:t> files. We can add different values. We can integrate variable groups into azure </a:t>
            </a:r>
            <a:r>
              <a:rPr lang="en-US" sz="1500" dirty="0" err="1" smtClean="0"/>
              <a:t>keyvault</a:t>
            </a:r>
            <a:r>
              <a:rPr lang="en-US" sz="1500" dirty="0" smtClean="0"/>
              <a:t>.</a:t>
            </a:r>
          </a:p>
          <a:p>
            <a:pPr marL="0" indent="0">
              <a:buNone/>
            </a:pPr>
            <a:r>
              <a:rPr lang="en-US" sz="1500" dirty="0" smtClean="0"/>
              <a:t>Pipeline </a:t>
            </a:r>
            <a:r>
              <a:rPr lang="en-US" sz="1500" dirty="0" smtClean="0">
                <a:sym typeface="Wingdings" panose="05000000000000000000" pitchFamily="2" charset="2"/>
              </a:rPr>
              <a:t> libraries  variable </a:t>
            </a:r>
            <a:r>
              <a:rPr lang="en-US" sz="1500" dirty="0" err="1" smtClean="0">
                <a:sym typeface="Wingdings" panose="05000000000000000000" pitchFamily="2" charset="2"/>
              </a:rPr>
              <a:t>grop</a:t>
            </a: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600" dirty="0"/>
              <a:t/>
            </a:r>
            <a:br>
              <a:rPr lang="en-US" sz="1600" dirty="0"/>
            </a:br>
            <a:r>
              <a:rPr lang="en-US" sz="1600" dirty="0"/>
              <a:t>trigger:</a:t>
            </a:r>
          </a:p>
          <a:p>
            <a:r>
              <a:rPr lang="en-US" sz="1600" dirty="0"/>
              <a:t>- master</a:t>
            </a:r>
          </a:p>
          <a:p>
            <a:pPr marL="0" indent="0">
              <a:buNone/>
            </a:pPr>
            <a:endParaRPr lang="en-US" sz="1600" dirty="0" smtClean="0"/>
          </a:p>
          <a:p>
            <a:pPr marL="0" indent="0">
              <a:buNone/>
            </a:pPr>
            <a:r>
              <a:rPr lang="en-US" sz="1600" dirty="0" smtClean="0"/>
              <a:t>Variables:</a:t>
            </a:r>
          </a:p>
          <a:p>
            <a:pPr marL="0" indent="0">
              <a:buNone/>
            </a:pPr>
            <a:r>
              <a:rPr lang="en-US" sz="1600" dirty="0" smtClean="0"/>
              <a:t>      name: variable name</a:t>
            </a:r>
          </a:p>
          <a:p>
            <a:pPr marL="0" indent="0">
              <a:buNone/>
            </a:pPr>
            <a:r>
              <a:rPr lang="en-US" sz="1600" dirty="0"/>
              <a:t> </a:t>
            </a:r>
            <a:r>
              <a:rPr lang="en-US" sz="1600" dirty="0" smtClean="0"/>
              <a:t>     value: variable value</a:t>
            </a:r>
          </a:p>
          <a:p>
            <a:pPr marL="0" indent="0">
              <a:buNone/>
            </a:pPr>
            <a:r>
              <a:rPr lang="en-US" sz="1600" dirty="0"/>
              <a:t> </a:t>
            </a:r>
            <a:r>
              <a:rPr lang="en-US" sz="1600" dirty="0" smtClean="0"/>
              <a:t>    -group: &lt;group name&gt;</a:t>
            </a:r>
          </a:p>
          <a:p>
            <a:pPr marL="0" indent="0">
              <a:buNone/>
            </a:pPr>
            <a:r>
              <a:rPr lang="en-US" sz="1600" dirty="0"/>
              <a:t> </a:t>
            </a:r>
            <a:r>
              <a:rPr lang="en-US" sz="1600" dirty="0" smtClean="0"/>
              <a:t>     name: </a:t>
            </a:r>
          </a:p>
          <a:p>
            <a:pPr marL="0" indent="0">
              <a:buNone/>
            </a:pPr>
            <a:r>
              <a:rPr lang="en-US" sz="1600" dirty="0"/>
              <a:t> </a:t>
            </a:r>
            <a:r>
              <a:rPr lang="en-US" sz="1600" dirty="0" smtClean="0"/>
              <a:t>     value:</a:t>
            </a:r>
            <a:r>
              <a:rPr lang="en-US" sz="1600" dirty="0"/>
              <a:t/>
            </a:r>
            <a:br>
              <a:rPr lang="en-US" sz="1600" dirty="0"/>
            </a:br>
            <a:r>
              <a:rPr lang="en-US" sz="1600" dirty="0"/>
              <a:t>pool:</a:t>
            </a:r>
          </a:p>
          <a:p>
            <a:r>
              <a:rPr lang="en-US" sz="1600" dirty="0"/>
              <a:t>  </a:t>
            </a:r>
            <a:r>
              <a:rPr lang="en-US" sz="1600" dirty="0" err="1"/>
              <a:t>vmImage</a:t>
            </a:r>
            <a:r>
              <a:rPr lang="en-US" sz="1600" dirty="0"/>
              <a:t>: </a:t>
            </a:r>
            <a:r>
              <a:rPr lang="en-US" sz="1600" dirty="0" err="1"/>
              <a:t>ubuntu</a:t>
            </a:r>
            <a:r>
              <a:rPr lang="en-US" sz="1600" dirty="0"/>
              <a:t>-latest</a:t>
            </a:r>
          </a:p>
          <a:p>
            <a:r>
              <a:rPr lang="en-US" sz="1600" dirty="0"/>
              <a:t/>
            </a:r>
            <a:br>
              <a:rPr lang="en-US" sz="1600" dirty="0"/>
            </a:br>
            <a:r>
              <a:rPr lang="en-US" sz="1600" dirty="0"/>
              <a:t>steps:</a:t>
            </a:r>
          </a:p>
          <a:p>
            <a:r>
              <a:rPr lang="en-US" sz="1600" dirty="0"/>
              <a:t>- script: echo Hello, world!</a:t>
            </a:r>
          </a:p>
          <a:p>
            <a:r>
              <a:rPr lang="en-US" sz="1600" dirty="0"/>
              <a:t>  </a:t>
            </a:r>
            <a:r>
              <a:rPr lang="en-US" sz="1600" dirty="0" err="1"/>
              <a:t>displayName</a:t>
            </a:r>
            <a:r>
              <a:rPr lang="en-US" sz="1600" dirty="0"/>
              <a:t>: 'Run a one-line script'</a:t>
            </a:r>
          </a:p>
          <a:p>
            <a:r>
              <a:rPr lang="en-US" sz="1600" dirty="0"/>
              <a:t/>
            </a:r>
            <a:br>
              <a:rPr lang="en-US" sz="1600" dirty="0"/>
            </a:br>
            <a:r>
              <a:rPr lang="en-US" sz="1600" dirty="0"/>
              <a:t>- script: |</a:t>
            </a:r>
          </a:p>
          <a:p>
            <a:r>
              <a:rPr lang="en-US" sz="1600" dirty="0"/>
              <a:t>    echo Add other tasks to build, test, and deploy your project.</a:t>
            </a:r>
          </a:p>
          <a:p>
            <a:r>
              <a:rPr lang="en-US" sz="1600" dirty="0"/>
              <a:t>    echo See https://aka.ms/yaml</a:t>
            </a:r>
          </a:p>
          <a:p>
            <a:r>
              <a:rPr lang="en-US" sz="1600" dirty="0"/>
              <a:t>  </a:t>
            </a:r>
            <a:r>
              <a:rPr lang="en-US" sz="1600" dirty="0" err="1"/>
              <a:t>displayName</a:t>
            </a:r>
            <a:r>
              <a:rPr lang="en-US" sz="1600" dirty="0"/>
              <a:t>: 'Run a multi-line script'</a:t>
            </a:r>
          </a:p>
          <a:p>
            <a:r>
              <a:rPr lang="en-US" sz="1600" dirty="0"/>
              <a:t/>
            </a:r>
            <a:br>
              <a:rPr lang="en-US" sz="1600" dirty="0"/>
            </a:br>
            <a:endParaRPr lang="en-US" sz="1600" dirty="0"/>
          </a:p>
          <a:p>
            <a:pPr marL="0" indent="0">
              <a:buNone/>
            </a:pPr>
            <a:endParaRPr lang="en-US" sz="1500" dirty="0"/>
          </a:p>
        </p:txBody>
      </p:sp>
    </p:spTree>
    <p:extLst>
      <p:ext uri="{BB962C8B-B14F-4D97-AF65-F5344CB8AC3E}">
        <p14:creationId xmlns:p14="http://schemas.microsoft.com/office/powerpoint/2010/main" val="41613108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fontScale="85000" lnSpcReduction="20000"/>
          </a:bodyPr>
          <a:lstStyle/>
          <a:p>
            <a:pPr marL="0" indent="0">
              <a:buNone/>
            </a:pPr>
            <a:r>
              <a:rPr lang="en-US" sz="1500" dirty="0" smtClean="0"/>
              <a:t>Stages: minimum one stage will be there in azure </a:t>
            </a:r>
            <a:r>
              <a:rPr lang="en-US" sz="1500" dirty="0" err="1" smtClean="0"/>
              <a:t>devops</a:t>
            </a:r>
            <a:r>
              <a:rPr lang="en-US" sz="1500" dirty="0" smtClean="0"/>
              <a:t> pipeline. Each stage have one or more jobs. Like build, deploy, …..</a:t>
            </a:r>
          </a:p>
          <a:p>
            <a:pPr marL="0" indent="0">
              <a:buNone/>
            </a:pPr>
            <a:r>
              <a:rPr lang="en-US" sz="1500" dirty="0" smtClean="0"/>
              <a:t>Stages </a:t>
            </a:r>
            <a:r>
              <a:rPr lang="en-US" sz="1500" dirty="0" smtClean="0">
                <a:sym typeface="Wingdings" panose="05000000000000000000" pitchFamily="2" charset="2"/>
              </a:rPr>
              <a:t> stage  jobs  steps  script (if any)</a:t>
            </a:r>
          </a:p>
          <a:p>
            <a:pPr marL="0" indent="0">
              <a:buNone/>
            </a:pPr>
            <a:r>
              <a:rPr lang="en-US" sz="1500" dirty="0" smtClean="0">
                <a:sym typeface="Wingdings" panose="05000000000000000000" pitchFamily="2" charset="2"/>
              </a:rPr>
              <a:t>Stage: like build stage…</a:t>
            </a:r>
          </a:p>
          <a:p>
            <a:pPr marL="0" indent="0">
              <a:buNone/>
            </a:pPr>
            <a:r>
              <a:rPr lang="en-US" sz="1500" dirty="0" smtClean="0">
                <a:sym typeface="Wingdings" panose="05000000000000000000" pitchFamily="2" charset="2"/>
              </a:rPr>
              <a:t>Job: It is a collection of series of steps perform to complete one stage. Job is smallest building block on a agent.</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devops</a:t>
            </a:r>
            <a:r>
              <a:rPr lang="en-US" sz="1500" dirty="0" smtClean="0">
                <a:sym typeface="Wingdings" panose="05000000000000000000" pitchFamily="2" charset="2"/>
              </a:rPr>
              <a:t> branching </a:t>
            </a:r>
            <a:r>
              <a:rPr lang="en-US" sz="1500" dirty="0" err="1" smtClean="0">
                <a:sym typeface="Wingdings" panose="05000000000000000000" pitchFamily="2" charset="2"/>
              </a:rPr>
              <a:t>stategy</a:t>
            </a:r>
            <a:r>
              <a:rPr lang="en-US" sz="1500" dirty="0" smtClean="0">
                <a:sym typeface="Wingdings" panose="05000000000000000000" pitchFamily="2" charset="2"/>
              </a:rPr>
              <a:t>:</a:t>
            </a:r>
          </a:p>
          <a:p>
            <a:pPr marL="0" indent="0">
              <a:buNone/>
            </a:pPr>
            <a:endParaRPr lang="en-US" sz="1500" dirty="0">
              <a:sym typeface="Wingdings" panose="05000000000000000000" pitchFamily="2" charset="2"/>
            </a:endParaRPr>
          </a:p>
          <a:p>
            <a:pPr marL="0" indent="0">
              <a:buNone/>
            </a:pPr>
            <a:r>
              <a:rPr lang="en-US" sz="1500" b="1" dirty="0" smtClean="0">
                <a:sym typeface="Wingdings" panose="05000000000000000000" pitchFamily="2" charset="2"/>
              </a:rPr>
              <a:t>Azure </a:t>
            </a:r>
            <a:r>
              <a:rPr lang="en-US" sz="1500" b="1" dirty="0" err="1" smtClean="0">
                <a:sym typeface="Wingdings" panose="05000000000000000000" pitchFamily="2" charset="2"/>
              </a:rPr>
              <a:t>devops</a:t>
            </a:r>
            <a:r>
              <a:rPr lang="en-US" sz="1500" b="1" dirty="0" smtClean="0">
                <a:sym typeface="Wingdings" panose="05000000000000000000" pitchFamily="2" charset="2"/>
              </a:rPr>
              <a:t> service connection for </a:t>
            </a:r>
            <a:r>
              <a:rPr lang="en-US" sz="1500" b="1" dirty="0" err="1" smtClean="0">
                <a:sym typeface="Wingdings" panose="05000000000000000000" pitchFamily="2" charset="2"/>
              </a:rPr>
              <a:t>kubernates</a:t>
            </a:r>
            <a:r>
              <a:rPr lang="en-US" sz="1500" b="1" dirty="0" smtClean="0">
                <a:sym typeface="Wingdings" panose="05000000000000000000" pitchFamily="2" charset="2"/>
              </a:rPr>
              <a:t>:</a:t>
            </a:r>
          </a:p>
          <a:p>
            <a:pPr marL="0" indent="0">
              <a:buNone/>
            </a:pPr>
            <a:r>
              <a:rPr lang="en-US" sz="1500" dirty="0" smtClean="0">
                <a:sym typeface="Wingdings" panose="05000000000000000000" pitchFamily="2" charset="2"/>
              </a:rPr>
              <a:t>Service connection  </a:t>
            </a:r>
            <a:r>
              <a:rPr lang="en-US" sz="1500" dirty="0" err="1" smtClean="0">
                <a:sym typeface="Wingdings" panose="05000000000000000000" pitchFamily="2" charset="2"/>
              </a:rPr>
              <a:t>kubenetes</a:t>
            </a:r>
            <a:r>
              <a:rPr lang="en-US" sz="1500" dirty="0" smtClean="0">
                <a:sym typeface="Wingdings" panose="05000000000000000000" pitchFamily="2" charset="2"/>
              </a:rPr>
              <a:t>  3 options, one is service account  select service account  take </a:t>
            </a:r>
            <a:r>
              <a:rPr lang="en-US" sz="1500" b="1" dirty="0" smtClean="0">
                <a:sym typeface="Wingdings" panose="05000000000000000000" pitchFamily="2" charset="2"/>
              </a:rPr>
              <a:t>server </a:t>
            </a:r>
            <a:r>
              <a:rPr lang="en-US" sz="1500" b="1" dirty="0" err="1" smtClean="0">
                <a:sym typeface="Wingdings" panose="05000000000000000000" pitchFamily="2" charset="2"/>
              </a:rPr>
              <a:t>url</a:t>
            </a:r>
            <a:r>
              <a:rPr lang="en-US" sz="1500" b="1" dirty="0" smtClean="0">
                <a:sym typeface="Wingdings" panose="05000000000000000000" pitchFamily="2" charset="2"/>
              </a:rPr>
              <a:t> </a:t>
            </a:r>
            <a:r>
              <a:rPr lang="en-US" sz="1500" dirty="0" smtClean="0">
                <a:sym typeface="Wingdings" panose="05000000000000000000" pitchFamily="2" charset="2"/>
              </a:rPr>
              <a:t>from </a:t>
            </a:r>
            <a:r>
              <a:rPr lang="en-US" sz="1500" dirty="0" err="1" smtClean="0">
                <a:sym typeface="Wingdings" panose="05000000000000000000" pitchFamily="2" charset="2"/>
              </a:rPr>
              <a:t>kubenetes</a:t>
            </a:r>
            <a:r>
              <a:rPr lang="en-US" sz="1500" dirty="0" smtClean="0">
                <a:sym typeface="Wingdings" panose="05000000000000000000" pitchFamily="2" charset="2"/>
              </a:rPr>
              <a:t>  paste the secret value as </a:t>
            </a:r>
            <a:r>
              <a:rPr lang="en-US" sz="1500" dirty="0" err="1" smtClean="0">
                <a:sym typeface="Wingdings" panose="05000000000000000000" pitchFamily="2" charset="2"/>
              </a:rPr>
              <a:t>json</a:t>
            </a:r>
            <a:r>
              <a:rPr lang="en-US" sz="1500" dirty="0" smtClean="0">
                <a:sym typeface="Wingdings" panose="05000000000000000000" pitchFamily="2" charset="2"/>
              </a:rPr>
              <a:t> in the box  provide the service connection name  choose the granting permissions.</a:t>
            </a:r>
          </a:p>
          <a:p>
            <a:pPr marL="0" indent="0">
              <a:buNone/>
            </a:pPr>
            <a:endParaRPr lang="en-US" sz="1500" b="1" dirty="0" smtClean="0">
              <a:sym typeface="Wingdings" panose="05000000000000000000" pitchFamily="2" charset="2"/>
            </a:endParaRPr>
          </a:p>
          <a:p>
            <a:pPr marL="0" indent="0">
              <a:buNone/>
            </a:pPr>
            <a:r>
              <a:rPr lang="en-US" sz="1500" dirty="0" err="1" smtClean="0">
                <a:sym typeface="Wingdings" panose="05000000000000000000" pitchFamily="2" charset="2"/>
              </a:rPr>
              <a:t>Kubectl</a:t>
            </a:r>
            <a:r>
              <a:rPr lang="en-US" sz="1500" dirty="0" smtClean="0">
                <a:sym typeface="Wingdings" panose="05000000000000000000" pitchFamily="2" charset="2"/>
              </a:rPr>
              <a:t> get service account -n &lt;</a:t>
            </a:r>
            <a:r>
              <a:rPr lang="en-US" sz="1500" dirty="0" err="1" smtClean="0">
                <a:sym typeface="Wingdings" panose="05000000000000000000" pitchFamily="2" charset="2"/>
              </a:rPr>
              <a:t>serviceAccountName</a:t>
            </a:r>
            <a:r>
              <a:rPr lang="en-US" sz="1500" dirty="0" smtClean="0">
                <a:sym typeface="Wingdings" panose="05000000000000000000" pitchFamily="2" charset="2"/>
              </a:rPr>
              <a:t>&gt; -n namespace</a:t>
            </a:r>
          </a:p>
          <a:p>
            <a:pPr marL="0" indent="0">
              <a:buNone/>
            </a:pPr>
            <a:r>
              <a:rPr lang="en-US" sz="1500" dirty="0" err="1">
                <a:sym typeface="Wingdings" panose="05000000000000000000" pitchFamily="2" charset="2"/>
              </a:rPr>
              <a:t>Kubectl</a:t>
            </a:r>
            <a:r>
              <a:rPr lang="en-US" sz="1500" dirty="0">
                <a:sym typeface="Wingdings" panose="05000000000000000000" pitchFamily="2" charset="2"/>
              </a:rPr>
              <a:t> get service account -n &lt;</a:t>
            </a:r>
            <a:r>
              <a:rPr lang="en-US" sz="1500" dirty="0" err="1">
                <a:sym typeface="Wingdings" panose="05000000000000000000" pitchFamily="2" charset="2"/>
              </a:rPr>
              <a:t>serviceAccountName</a:t>
            </a:r>
            <a:r>
              <a:rPr lang="en-US" sz="1500" dirty="0">
                <a:sym typeface="Wingdings" panose="05000000000000000000" pitchFamily="2" charset="2"/>
              </a:rPr>
              <a:t>&gt; -n </a:t>
            </a:r>
            <a:r>
              <a:rPr lang="en-US" sz="1500" dirty="0" smtClean="0">
                <a:sym typeface="Wingdings" panose="05000000000000000000" pitchFamily="2" charset="2"/>
              </a:rPr>
              <a:t>namespace –o </a:t>
            </a:r>
            <a:r>
              <a:rPr lang="en-US" sz="1500" dirty="0" err="1" smtClean="0">
                <a:sym typeface="Wingdings" panose="05000000000000000000" pitchFamily="2" charset="2"/>
              </a:rPr>
              <a:t>yaml</a:t>
            </a:r>
            <a:endParaRPr lang="en-US" sz="1500" dirty="0" smtClean="0">
              <a:sym typeface="Wingdings" panose="05000000000000000000" pitchFamily="2" charset="2"/>
            </a:endParaRPr>
          </a:p>
          <a:p>
            <a:pPr marL="0" indent="0">
              <a:buNone/>
            </a:pPr>
            <a:r>
              <a:rPr lang="en-US" sz="1500" b="1" dirty="0" smtClean="0">
                <a:sym typeface="Wingdings" panose="05000000000000000000" pitchFamily="2" charset="2"/>
              </a:rPr>
              <a:t>####Get the secret name#####</a:t>
            </a:r>
          </a:p>
          <a:p>
            <a:pPr marL="0" indent="0">
              <a:buNone/>
            </a:pPr>
            <a:r>
              <a:rPr lang="en-US" sz="1500" b="1" dirty="0" smtClean="0">
                <a:sym typeface="Wingdings" panose="05000000000000000000" pitchFamily="2" charset="2"/>
              </a:rPr>
              <a:t>#### for creating service account use the following ####</a:t>
            </a:r>
          </a:p>
          <a:p>
            <a:pPr marL="0" indent="0">
              <a:buNone/>
            </a:pPr>
            <a:r>
              <a:rPr lang="en-US" sz="1500" dirty="0" err="1" smtClean="0">
                <a:sym typeface="Wingdings" panose="05000000000000000000" pitchFamily="2" charset="2"/>
              </a:rPr>
              <a:t>Kubectl</a:t>
            </a:r>
            <a:r>
              <a:rPr lang="en-US" sz="1500" dirty="0" smtClean="0">
                <a:sym typeface="Wingdings" panose="05000000000000000000" pitchFamily="2" charset="2"/>
              </a:rPr>
              <a:t> create service account &lt;name of the service account&gt; -n &lt;namespace&gt;</a:t>
            </a:r>
            <a:endParaRPr lang="en-US" sz="1500" dirty="0">
              <a:sym typeface="Wingdings" panose="05000000000000000000" pitchFamily="2" charset="2"/>
            </a:endParaRPr>
          </a:p>
          <a:p>
            <a:pPr marL="0" indent="0">
              <a:buNone/>
            </a:pPr>
            <a:r>
              <a:rPr lang="en-US" sz="1500" dirty="0" err="1" smtClean="0">
                <a:sym typeface="Wingdings" panose="05000000000000000000" pitchFamily="2" charset="2"/>
              </a:rPr>
              <a:t>Kubectl</a:t>
            </a:r>
            <a:r>
              <a:rPr lang="en-US" sz="1500" dirty="0" smtClean="0">
                <a:sym typeface="Wingdings" panose="05000000000000000000" pitchFamily="2" charset="2"/>
              </a:rPr>
              <a:t> Cluster-info take </a:t>
            </a:r>
            <a:r>
              <a:rPr lang="en-US" sz="1500" dirty="0" err="1" smtClean="0">
                <a:sym typeface="Wingdings" panose="05000000000000000000" pitchFamily="2" charset="2"/>
              </a:rPr>
              <a:t>kubernetes</a:t>
            </a:r>
            <a:r>
              <a:rPr lang="en-US" sz="1500" dirty="0" smtClean="0">
                <a:sym typeface="Wingdings" panose="05000000000000000000" pitchFamily="2" charset="2"/>
              </a:rPr>
              <a:t> control plan </a:t>
            </a:r>
            <a:r>
              <a:rPr lang="en-US" sz="1500" dirty="0" err="1" smtClean="0">
                <a:sym typeface="Wingdings" panose="05000000000000000000" pitchFamily="2" charset="2"/>
              </a:rPr>
              <a:t>url</a:t>
            </a:r>
            <a:r>
              <a:rPr lang="en-US" sz="1500" dirty="0">
                <a:sym typeface="Wingdings" panose="05000000000000000000" pitchFamily="2" charset="2"/>
              </a:rPr>
              <a:t> </a:t>
            </a:r>
            <a:r>
              <a:rPr lang="en-US" sz="1500" dirty="0" smtClean="0">
                <a:sym typeface="Wingdings" panose="05000000000000000000" pitchFamily="2" charset="2"/>
              </a:rPr>
              <a:t>for server </a:t>
            </a:r>
            <a:r>
              <a:rPr lang="en-US" sz="1500" dirty="0" err="1" smtClean="0">
                <a:sym typeface="Wingdings" panose="05000000000000000000" pitchFamily="2" charset="2"/>
              </a:rPr>
              <a:t>url</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Secret: get the service account secret in </a:t>
            </a:r>
            <a:r>
              <a:rPr lang="en-US" sz="1500" dirty="0" err="1" smtClean="0">
                <a:sym typeface="Wingdings" panose="05000000000000000000" pitchFamily="2" charset="2"/>
              </a:rPr>
              <a:t>json</a:t>
            </a:r>
            <a:r>
              <a:rPr lang="en-US" sz="1500" dirty="0" smtClean="0">
                <a:sym typeface="Wingdings" panose="05000000000000000000" pitchFamily="2" charset="2"/>
              </a:rPr>
              <a:t> </a:t>
            </a:r>
            <a:r>
              <a:rPr lang="en-US" sz="1500" dirty="0" err="1" smtClean="0">
                <a:sym typeface="Wingdings" panose="05000000000000000000" pitchFamily="2" charset="2"/>
              </a:rPr>
              <a:t>formate</a:t>
            </a:r>
            <a:r>
              <a:rPr lang="en-US" sz="1500" dirty="0" smtClean="0">
                <a:sym typeface="Wingdings" panose="05000000000000000000" pitchFamily="2" charset="2"/>
              </a:rPr>
              <a:t> use  the following command</a:t>
            </a:r>
          </a:p>
          <a:p>
            <a:pPr marL="0" indent="0">
              <a:buNone/>
            </a:pPr>
            <a:r>
              <a:rPr lang="en-US" sz="1500" dirty="0" err="1">
                <a:sym typeface="Wingdings" panose="05000000000000000000" pitchFamily="2" charset="2"/>
              </a:rPr>
              <a:t>Kubectl</a:t>
            </a:r>
            <a:r>
              <a:rPr lang="en-US" sz="1500" dirty="0">
                <a:sym typeface="Wingdings" panose="05000000000000000000" pitchFamily="2" charset="2"/>
              </a:rPr>
              <a:t> get service account -n &lt;</a:t>
            </a:r>
            <a:r>
              <a:rPr lang="en-US" sz="1500" dirty="0" err="1">
                <a:sym typeface="Wingdings" panose="05000000000000000000" pitchFamily="2" charset="2"/>
              </a:rPr>
              <a:t>serviceAccountName</a:t>
            </a:r>
            <a:r>
              <a:rPr lang="en-US" sz="1500" dirty="0">
                <a:sym typeface="Wingdings" panose="05000000000000000000" pitchFamily="2" charset="2"/>
              </a:rPr>
              <a:t>&gt; -n </a:t>
            </a:r>
            <a:r>
              <a:rPr lang="en-US" sz="1500" dirty="0" smtClean="0">
                <a:sym typeface="Wingdings" panose="05000000000000000000" pitchFamily="2" charset="2"/>
              </a:rPr>
              <a:t>namespace -o </a:t>
            </a:r>
            <a:r>
              <a:rPr lang="en-US" sz="1500" dirty="0" err="1" smtClean="0">
                <a:sym typeface="Wingdings" panose="05000000000000000000" pitchFamily="2" charset="2"/>
              </a:rPr>
              <a:t>json</a:t>
            </a:r>
            <a:endParaRPr lang="en-US" sz="1500" dirty="0" smtClean="0">
              <a:sym typeface="Wingdings" panose="05000000000000000000" pitchFamily="2" charset="2"/>
            </a:endParaRPr>
          </a:p>
          <a:p>
            <a:pPr marL="0" indent="0">
              <a:buNone/>
            </a:pPr>
            <a:endParaRPr lang="en-US" sz="1500" dirty="0" smtClean="0"/>
          </a:p>
          <a:p>
            <a:pPr marL="0" indent="0">
              <a:buNone/>
            </a:pPr>
            <a:r>
              <a:rPr lang="en-US" sz="1500" dirty="0" smtClean="0"/>
              <a:t>### we have to create role and role binding to the service account ###</a:t>
            </a:r>
          </a:p>
          <a:p>
            <a:pPr marL="0" indent="0">
              <a:buNone/>
            </a:pPr>
            <a:r>
              <a:rPr lang="en-US" sz="1500" dirty="0" smtClean="0"/>
              <a:t>Create a role </a:t>
            </a:r>
            <a:r>
              <a:rPr lang="en-US" sz="1500" dirty="0" smtClean="0">
                <a:sym typeface="Wingdings" panose="05000000000000000000" pitchFamily="2" charset="2"/>
              </a:rPr>
              <a:t> </a:t>
            </a:r>
            <a:r>
              <a:rPr lang="en-US" sz="1500" dirty="0" err="1" smtClean="0">
                <a:sym typeface="Wingdings" panose="05000000000000000000" pitchFamily="2" charset="2"/>
              </a:rPr>
              <a:t>kubectl</a:t>
            </a:r>
            <a:r>
              <a:rPr lang="en-US" sz="1500" dirty="0" smtClean="0">
                <a:sym typeface="Wingdings" panose="05000000000000000000" pitchFamily="2" charset="2"/>
              </a:rPr>
              <a:t> create –f </a:t>
            </a:r>
            <a:r>
              <a:rPr lang="en-US" sz="1500" dirty="0" err="1" smtClean="0">
                <a:sym typeface="Wingdings" panose="05000000000000000000" pitchFamily="2" charset="2"/>
              </a:rPr>
              <a:t>role.yml</a:t>
            </a:r>
            <a:r>
              <a:rPr lang="en-US" sz="1500" dirty="0" smtClean="0">
                <a:sym typeface="Wingdings" panose="05000000000000000000" pitchFamily="2" charset="2"/>
              </a:rPr>
              <a:t> –n &lt;</a:t>
            </a:r>
            <a:r>
              <a:rPr lang="en-US" sz="1500" dirty="0" err="1" smtClean="0">
                <a:sym typeface="Wingdings" panose="05000000000000000000" pitchFamily="2" charset="2"/>
              </a:rPr>
              <a:t>ms</a:t>
            </a:r>
            <a:r>
              <a:rPr lang="en-US" sz="1500" dirty="0" smtClean="0">
                <a:sym typeface="Wingdings" panose="05000000000000000000" pitchFamily="2" charset="2"/>
              </a:rPr>
              <a:t>&gt;  this will create required role in the cluster.</a:t>
            </a:r>
          </a:p>
          <a:p>
            <a:pPr marL="0" indent="0">
              <a:buNone/>
            </a:pPr>
            <a:r>
              <a:rPr lang="en-US" sz="1500" dirty="0" smtClean="0">
                <a:sym typeface="Wingdings" panose="05000000000000000000" pitchFamily="2" charset="2"/>
              </a:rPr>
              <a:t>Create role binding  this will bind the role to service account or any users.</a:t>
            </a:r>
            <a:endParaRPr lang="en-US" sz="1500" dirty="0"/>
          </a:p>
        </p:txBody>
      </p:sp>
    </p:spTree>
    <p:extLst>
      <p:ext uri="{BB962C8B-B14F-4D97-AF65-F5344CB8AC3E}">
        <p14:creationId xmlns:p14="http://schemas.microsoft.com/office/powerpoint/2010/main" val="22123907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45" y="193183"/>
            <a:ext cx="11526592" cy="6465194"/>
          </a:xfrm>
        </p:spPr>
        <p:txBody>
          <a:bodyPr>
            <a:normAutofit/>
          </a:bodyPr>
          <a:lstStyle/>
          <a:p>
            <a:pPr marL="0" indent="0">
              <a:buNone/>
            </a:pPr>
            <a:r>
              <a:rPr lang="en-US" sz="1500" dirty="0" smtClean="0"/>
              <a:t>Service connections: </a:t>
            </a:r>
          </a:p>
          <a:p>
            <a:pPr marL="0" indent="0">
              <a:buNone/>
            </a:pPr>
            <a:r>
              <a:rPr lang="en-US" sz="1500" dirty="0" smtClean="0"/>
              <a:t>Project settings </a:t>
            </a:r>
            <a:r>
              <a:rPr lang="en-US" sz="1500" dirty="0" smtClean="0">
                <a:sym typeface="Wingdings" panose="05000000000000000000" pitchFamily="2" charset="2"/>
              </a:rPr>
              <a:t> service connection  create new  azure resource manager  create the </a:t>
            </a:r>
            <a:r>
              <a:rPr lang="en-US" sz="1500" dirty="0" err="1" smtClean="0">
                <a:sym typeface="Wingdings" panose="05000000000000000000" pitchFamily="2" charset="2"/>
              </a:rPr>
              <a:t>servi</a:t>
            </a: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a:t>variables:</a:t>
            </a:r>
          </a:p>
          <a:p>
            <a:pPr marL="0" indent="0">
              <a:buNone/>
            </a:pPr>
            <a:r>
              <a:rPr lang="en-US" sz="1500" dirty="0"/>
              <a:t>- group: my-variable-group</a:t>
            </a:r>
          </a:p>
          <a:p>
            <a:pPr marL="0" indent="0">
              <a:buNone/>
            </a:pPr>
            <a:r>
              <a:rPr lang="en-US" sz="1500" dirty="0"/>
              <a:t>- name: my-bare-variable</a:t>
            </a:r>
          </a:p>
          <a:p>
            <a:pPr marL="0" indent="0">
              <a:buNone/>
            </a:pPr>
            <a:r>
              <a:rPr lang="en-US" sz="1500" dirty="0"/>
              <a:t>  value: 'value of my-bare-variable'</a:t>
            </a:r>
          </a:p>
        </p:txBody>
      </p:sp>
    </p:spTree>
    <p:extLst>
      <p:ext uri="{BB962C8B-B14F-4D97-AF65-F5344CB8AC3E}">
        <p14:creationId xmlns:p14="http://schemas.microsoft.com/office/powerpoint/2010/main" val="3095565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2288" y="518319"/>
            <a:ext cx="11268075" cy="5724525"/>
          </a:xfrm>
          <a:prstGeom prst="rect">
            <a:avLst/>
          </a:prstGeom>
        </p:spPr>
      </p:pic>
    </p:spTree>
    <p:extLst>
      <p:ext uri="{BB962C8B-B14F-4D97-AF65-F5344CB8AC3E}">
        <p14:creationId xmlns:p14="http://schemas.microsoft.com/office/powerpoint/2010/main" val="24229133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639" y="167424"/>
            <a:ext cx="11449319" cy="6465195"/>
          </a:xfrm>
        </p:spPr>
        <p:txBody>
          <a:bodyPr>
            <a:normAutofit/>
          </a:bodyPr>
          <a:lstStyle/>
          <a:p>
            <a:pPr marL="0" indent="0">
              <a:buNone/>
            </a:pPr>
            <a:r>
              <a:rPr lang="en-US" sz="1500" dirty="0" err="1" smtClean="0"/>
              <a:t>Vnet</a:t>
            </a:r>
            <a:r>
              <a:rPr lang="en-US" sz="1500" dirty="0" smtClean="0"/>
              <a:t>:</a:t>
            </a:r>
          </a:p>
          <a:p>
            <a:pPr>
              <a:buFont typeface="Wingdings" panose="05000000000000000000" pitchFamily="2" charset="2"/>
              <a:buChar char="à"/>
            </a:pPr>
            <a:r>
              <a:rPr lang="en-US" sz="1500" dirty="0" err="1" smtClean="0">
                <a:sym typeface="Wingdings" panose="05000000000000000000" pitchFamily="2" charset="2"/>
              </a:rPr>
              <a:t>Vnet</a:t>
            </a:r>
            <a:r>
              <a:rPr lang="en-US" sz="1500" dirty="0" smtClean="0">
                <a:sym typeface="Wingdings" panose="05000000000000000000" pitchFamily="2" charset="2"/>
              </a:rPr>
              <a:t> is nothing but we are going to work on networking on Azure.</a:t>
            </a:r>
          </a:p>
          <a:p>
            <a:pPr>
              <a:buFont typeface="Wingdings" panose="05000000000000000000" pitchFamily="2" charset="2"/>
              <a:buChar char="à"/>
            </a:pPr>
            <a:r>
              <a:rPr lang="en-US" sz="1500" dirty="0" smtClean="0">
                <a:sym typeface="Wingdings" panose="05000000000000000000" pitchFamily="2" charset="2"/>
              </a:rPr>
              <a:t>Using </a:t>
            </a:r>
            <a:r>
              <a:rPr lang="en-US" sz="1500" dirty="0" err="1" smtClean="0">
                <a:sym typeface="Wingdings" panose="05000000000000000000" pitchFamily="2" charset="2"/>
              </a:rPr>
              <a:t>Vnet</a:t>
            </a:r>
            <a:r>
              <a:rPr lang="en-US" sz="1500" dirty="0" smtClean="0">
                <a:sym typeface="Wingdings" panose="05000000000000000000" pitchFamily="2" charset="2"/>
              </a:rPr>
              <a:t> we can expose your servers to internet/intranet.</a:t>
            </a:r>
          </a:p>
          <a:p>
            <a:pPr marL="0" indent="0">
              <a:buNone/>
            </a:pPr>
            <a:r>
              <a:rPr lang="en-US" sz="1500" dirty="0" smtClean="0">
                <a:sym typeface="Wingdings" panose="05000000000000000000" pitchFamily="2" charset="2"/>
              </a:rPr>
              <a:t>Networking:</a:t>
            </a:r>
          </a:p>
          <a:p>
            <a:pPr>
              <a:buFont typeface="Wingdings" panose="05000000000000000000" pitchFamily="2" charset="2"/>
              <a:buChar char="à"/>
            </a:pPr>
            <a:r>
              <a:rPr lang="en-US" sz="1500" dirty="0" smtClean="0">
                <a:sym typeface="Wingdings" panose="05000000000000000000" pitchFamily="2" charset="2"/>
              </a:rPr>
              <a:t>Using network we can communicate the server/resources which are there in the azure.</a:t>
            </a:r>
          </a:p>
          <a:p>
            <a:pPr>
              <a:buFont typeface="Wingdings" panose="05000000000000000000" pitchFamily="2" charset="2"/>
              <a:buChar char="à"/>
            </a:pPr>
            <a:r>
              <a:rPr lang="en-US" sz="1500" dirty="0" smtClean="0">
                <a:sym typeface="Wingdings" panose="05000000000000000000" pitchFamily="2" charset="2"/>
              </a:rPr>
              <a:t>Network is mandatory to create a server or anything in even office. Without network we can’t create anything. </a:t>
            </a:r>
            <a:r>
              <a:rPr lang="en-US" sz="1500" dirty="0" err="1" smtClean="0">
                <a:sym typeface="Wingdings" panose="05000000000000000000" pitchFamily="2" charset="2"/>
              </a:rPr>
              <a:t>Eg</a:t>
            </a:r>
            <a:r>
              <a:rPr lang="en-US" sz="1500" dirty="0" smtClean="0">
                <a:sym typeface="Wingdings" panose="05000000000000000000" pitchFamily="2" charset="2"/>
              </a:rPr>
              <a:t>: </a:t>
            </a:r>
            <a:r>
              <a:rPr lang="en-US" sz="1500" dirty="0" err="1" smtClean="0">
                <a:sym typeface="Wingdings" panose="05000000000000000000" pitchFamily="2" charset="2"/>
              </a:rPr>
              <a:t>ipconfig</a:t>
            </a:r>
            <a:r>
              <a:rPr lang="en-US" sz="1500" dirty="0" smtClean="0">
                <a:sym typeface="Wingdings" panose="05000000000000000000" pitchFamily="2" charset="2"/>
              </a:rPr>
              <a:t>, </a:t>
            </a:r>
            <a:r>
              <a:rPr lang="en-US" sz="1500" dirty="0" err="1" smtClean="0">
                <a:sym typeface="Wingdings" panose="05000000000000000000" pitchFamily="2" charset="2"/>
              </a:rPr>
              <a:t>ifconfig</a:t>
            </a:r>
            <a:r>
              <a:rPr lang="en-US" sz="1500" dirty="0" smtClean="0">
                <a:sym typeface="Wingdings" panose="05000000000000000000" pitchFamily="2" charset="2"/>
              </a:rPr>
              <a:t>.</a:t>
            </a:r>
          </a:p>
          <a:p>
            <a:pPr marL="0" indent="0">
              <a:buNone/>
            </a:pPr>
            <a:r>
              <a:rPr lang="en-US" sz="1500" dirty="0" smtClean="0"/>
              <a:t>LAN: local area network</a:t>
            </a:r>
          </a:p>
          <a:p>
            <a:pPr marL="0" indent="0">
              <a:buNone/>
            </a:pPr>
            <a:r>
              <a:rPr lang="en-US" sz="1500" dirty="0" smtClean="0"/>
              <a:t>Intranet applications: </a:t>
            </a:r>
          </a:p>
          <a:p>
            <a:pPr marL="0" indent="0">
              <a:buNone/>
            </a:pPr>
            <a:endParaRPr lang="en-US" sz="1500" dirty="0"/>
          </a:p>
        </p:txBody>
      </p:sp>
      <p:pic>
        <p:nvPicPr>
          <p:cNvPr id="4" name="Picture 3"/>
          <p:cNvPicPr>
            <a:picLocks noChangeAspect="1"/>
          </p:cNvPicPr>
          <p:nvPr/>
        </p:nvPicPr>
        <p:blipFill>
          <a:blip r:embed="rId2"/>
          <a:stretch>
            <a:fillRect/>
          </a:stretch>
        </p:blipFill>
        <p:spPr>
          <a:xfrm>
            <a:off x="2334296" y="2826108"/>
            <a:ext cx="7162800" cy="3086100"/>
          </a:xfrm>
          <a:prstGeom prst="rect">
            <a:avLst/>
          </a:prstGeom>
        </p:spPr>
      </p:pic>
    </p:spTree>
    <p:extLst>
      <p:ext uri="{BB962C8B-B14F-4D97-AF65-F5344CB8AC3E}">
        <p14:creationId xmlns:p14="http://schemas.microsoft.com/office/powerpoint/2010/main" val="22133730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err="1" smtClean="0"/>
              <a:t>Devops</a:t>
            </a:r>
            <a:r>
              <a:rPr lang="en-US" sz="1500" dirty="0" smtClean="0"/>
              <a:t>: It is a community name which is given by software as </a:t>
            </a:r>
            <a:r>
              <a:rPr lang="en-US" sz="1500" dirty="0" err="1" smtClean="0"/>
              <a:t>devops</a:t>
            </a:r>
            <a:r>
              <a:rPr lang="en-US" sz="1500" dirty="0" smtClean="0"/>
              <a:t>. </a:t>
            </a:r>
          </a:p>
          <a:p>
            <a:pPr>
              <a:buFont typeface="Wingdings" panose="05000000000000000000" pitchFamily="2" charset="2"/>
              <a:buChar char="à"/>
            </a:pPr>
            <a:r>
              <a:rPr lang="en-US" sz="1500" dirty="0" smtClean="0">
                <a:sym typeface="Wingdings" panose="05000000000000000000" pitchFamily="2" charset="2"/>
              </a:rPr>
              <a:t>By interacting the developers and operations.</a:t>
            </a:r>
          </a:p>
          <a:p>
            <a:pPr>
              <a:buFont typeface="Wingdings" panose="05000000000000000000" pitchFamily="2" charset="2"/>
              <a:buChar char="à"/>
            </a:pPr>
            <a:r>
              <a:rPr lang="en-US" sz="1500" dirty="0" smtClean="0">
                <a:sym typeface="Wingdings" panose="05000000000000000000" pitchFamily="2" charset="2"/>
              </a:rPr>
              <a:t>We do lot of automation.</a:t>
            </a:r>
          </a:p>
          <a:p>
            <a:pPr>
              <a:buFont typeface="Wingdings" panose="05000000000000000000" pitchFamily="2" charset="2"/>
              <a:buChar char="à"/>
            </a:pPr>
            <a:r>
              <a:rPr lang="en-US" sz="1500" dirty="0" smtClean="0">
                <a:sym typeface="Wingdings" panose="05000000000000000000" pitchFamily="2" charset="2"/>
              </a:rPr>
              <a:t>We have a lot of tools in the market.</a:t>
            </a:r>
          </a:p>
          <a:p>
            <a:pPr marL="0" indent="0">
              <a:buNone/>
            </a:pPr>
            <a:r>
              <a:rPr lang="en-US" sz="1500" b="1" dirty="0" smtClean="0">
                <a:sym typeface="Wingdings" panose="05000000000000000000" pitchFamily="2" charset="2"/>
              </a:rPr>
              <a:t>Waterfall model</a:t>
            </a:r>
            <a:r>
              <a:rPr lang="en-US" sz="1500" dirty="0" smtClean="0">
                <a:sym typeface="Wingdings" panose="05000000000000000000" pitchFamily="2" charset="2"/>
              </a:rPr>
              <a:t> </a:t>
            </a:r>
            <a:r>
              <a:rPr lang="en-US" sz="1500" dirty="0" err="1" smtClean="0">
                <a:sym typeface="Wingdings" panose="05000000000000000000" pitchFamily="2" charset="2"/>
              </a:rPr>
              <a:t>vs</a:t>
            </a:r>
            <a:r>
              <a:rPr lang="en-US" sz="1500" dirty="0" smtClean="0">
                <a:sym typeface="Wingdings" panose="05000000000000000000" pitchFamily="2" charset="2"/>
              </a:rPr>
              <a:t> </a:t>
            </a:r>
            <a:r>
              <a:rPr lang="en-US" sz="1500" b="1" dirty="0" err="1" smtClean="0">
                <a:sym typeface="Wingdings" panose="05000000000000000000" pitchFamily="2" charset="2"/>
              </a:rPr>
              <a:t>devops</a:t>
            </a:r>
            <a:r>
              <a:rPr lang="en-US" sz="1500" b="1" dirty="0" smtClean="0">
                <a:sym typeface="Wingdings" panose="05000000000000000000" pitchFamily="2" charset="2"/>
              </a:rPr>
              <a:t> model</a:t>
            </a:r>
            <a:r>
              <a:rPr lang="en-US" sz="1500" dirty="0">
                <a:sym typeface="Wingdings" panose="05000000000000000000" pitchFamily="2" charset="2"/>
              </a:rPr>
              <a:t> </a:t>
            </a:r>
            <a:r>
              <a:rPr lang="en-US" sz="1500" dirty="0" err="1" smtClean="0">
                <a:sym typeface="Wingdings" panose="05000000000000000000" pitchFamily="2" charset="2"/>
              </a:rPr>
              <a:t>vs</a:t>
            </a:r>
            <a:r>
              <a:rPr lang="en-US" sz="1500" dirty="0" smtClean="0">
                <a:sym typeface="Wingdings" panose="05000000000000000000" pitchFamily="2" charset="2"/>
              </a:rPr>
              <a:t> </a:t>
            </a:r>
            <a:r>
              <a:rPr lang="en-US" sz="1500" b="1" dirty="0" err="1" smtClean="0">
                <a:sym typeface="Wingdings" panose="05000000000000000000" pitchFamily="2" charset="2"/>
              </a:rPr>
              <a:t>DevSecOps</a:t>
            </a:r>
            <a:r>
              <a:rPr lang="en-US" sz="1500" b="1" dirty="0" smtClean="0">
                <a:sym typeface="Wingdings" panose="05000000000000000000" pitchFamily="2" charset="2"/>
              </a:rPr>
              <a:t> model</a:t>
            </a:r>
            <a:r>
              <a:rPr lang="en-US" sz="1500" dirty="0" smtClean="0">
                <a:sym typeface="Wingdings" panose="05000000000000000000" pitchFamily="2" charset="2"/>
              </a:rPr>
              <a:t>: </a:t>
            </a:r>
          </a:p>
        </p:txBody>
      </p:sp>
      <p:pic>
        <p:nvPicPr>
          <p:cNvPr id="4" name="Picture 3"/>
          <p:cNvPicPr>
            <a:picLocks noChangeAspect="1"/>
          </p:cNvPicPr>
          <p:nvPr/>
        </p:nvPicPr>
        <p:blipFill>
          <a:blip r:embed="rId2"/>
          <a:stretch>
            <a:fillRect/>
          </a:stretch>
        </p:blipFill>
        <p:spPr>
          <a:xfrm>
            <a:off x="1036082" y="2326044"/>
            <a:ext cx="4089176" cy="3629025"/>
          </a:xfrm>
          <a:prstGeom prst="rect">
            <a:avLst/>
          </a:prstGeom>
        </p:spPr>
      </p:pic>
      <p:pic>
        <p:nvPicPr>
          <p:cNvPr id="5" name="Picture 4"/>
          <p:cNvPicPr>
            <a:picLocks noChangeAspect="1"/>
          </p:cNvPicPr>
          <p:nvPr/>
        </p:nvPicPr>
        <p:blipFill>
          <a:blip r:embed="rId3"/>
          <a:stretch>
            <a:fillRect/>
          </a:stretch>
        </p:blipFill>
        <p:spPr>
          <a:xfrm>
            <a:off x="5131697" y="3954721"/>
            <a:ext cx="5048250" cy="2543175"/>
          </a:xfrm>
          <a:prstGeom prst="rect">
            <a:avLst/>
          </a:prstGeom>
        </p:spPr>
      </p:pic>
      <p:pic>
        <p:nvPicPr>
          <p:cNvPr id="6" name="Picture 5"/>
          <p:cNvPicPr>
            <a:picLocks noChangeAspect="1"/>
          </p:cNvPicPr>
          <p:nvPr/>
        </p:nvPicPr>
        <p:blipFill>
          <a:blip r:embed="rId4"/>
          <a:stretch>
            <a:fillRect/>
          </a:stretch>
        </p:blipFill>
        <p:spPr>
          <a:xfrm>
            <a:off x="5738672" y="679830"/>
            <a:ext cx="5961382" cy="2642919"/>
          </a:xfrm>
          <a:prstGeom prst="rect">
            <a:avLst/>
          </a:prstGeom>
        </p:spPr>
      </p:pic>
      <p:sp>
        <p:nvSpPr>
          <p:cNvPr id="2" name="Rectangle 1"/>
          <p:cNvSpPr/>
          <p:nvPr/>
        </p:nvSpPr>
        <p:spPr>
          <a:xfrm>
            <a:off x="5566303" y="3244334"/>
            <a:ext cx="1059393" cy="369332"/>
          </a:xfrm>
          <a:prstGeom prst="rect">
            <a:avLst/>
          </a:prstGeom>
        </p:spPr>
        <p:txBody>
          <a:bodyPr wrap="none">
            <a:spAutoFit/>
          </a:bodyPr>
          <a:lstStyle/>
          <a:p>
            <a:r>
              <a:rPr lang="en-US" dirty="0"/>
              <a:t>identities</a:t>
            </a:r>
          </a:p>
        </p:txBody>
      </p:sp>
    </p:spTree>
    <p:extLst>
      <p:ext uri="{BB962C8B-B14F-4D97-AF65-F5344CB8AC3E}">
        <p14:creationId xmlns:p14="http://schemas.microsoft.com/office/powerpoint/2010/main" val="3437394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730" y="218940"/>
            <a:ext cx="11539470" cy="6362163"/>
          </a:xfrm>
        </p:spPr>
        <p:txBody>
          <a:bodyPr>
            <a:normAutofit/>
          </a:bodyPr>
          <a:lstStyle/>
          <a:p>
            <a:pPr marL="0" indent="0">
              <a:buNone/>
            </a:pPr>
            <a:r>
              <a:rPr lang="en-US" sz="1500" dirty="0" smtClean="0"/>
              <a:t>DHCP: </a:t>
            </a:r>
            <a:endParaRPr lang="en-US" sz="1500" dirty="0"/>
          </a:p>
        </p:txBody>
      </p:sp>
      <p:pic>
        <p:nvPicPr>
          <p:cNvPr id="4" name="Picture 3"/>
          <p:cNvPicPr>
            <a:picLocks noChangeAspect="1"/>
          </p:cNvPicPr>
          <p:nvPr/>
        </p:nvPicPr>
        <p:blipFill>
          <a:blip r:embed="rId2"/>
          <a:stretch>
            <a:fillRect/>
          </a:stretch>
        </p:blipFill>
        <p:spPr>
          <a:xfrm>
            <a:off x="833437" y="633412"/>
            <a:ext cx="10525125" cy="5591175"/>
          </a:xfrm>
          <a:prstGeom prst="rect">
            <a:avLst/>
          </a:prstGeom>
        </p:spPr>
      </p:pic>
    </p:spTree>
    <p:extLst>
      <p:ext uri="{BB962C8B-B14F-4D97-AF65-F5344CB8AC3E}">
        <p14:creationId xmlns:p14="http://schemas.microsoft.com/office/powerpoint/2010/main" val="1817974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5003" y="244699"/>
            <a:ext cx="11513712" cy="6383025"/>
          </a:xfrm>
        </p:spPr>
        <p:txBody>
          <a:bodyPr>
            <a:normAutofit/>
          </a:bodyPr>
          <a:lstStyle/>
          <a:p>
            <a:pPr marL="0" indent="0">
              <a:buNone/>
            </a:pPr>
            <a:r>
              <a:rPr lang="en-US" sz="1500" dirty="0" smtClean="0"/>
              <a:t>How internet work in local laptop:</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Public IP/Private IP:</a:t>
            </a:r>
          </a:p>
          <a:p>
            <a:pPr marL="0" indent="0">
              <a:buNone/>
            </a:pPr>
            <a:r>
              <a:rPr lang="en-US" sz="1500" dirty="0" smtClean="0"/>
              <a:t>Class –A, class-B, class-C 10.0.0.0/8, 172.16.0.0/12, 192.168.0.0/24</a:t>
            </a:r>
          </a:p>
          <a:p>
            <a:pPr marL="0" indent="0">
              <a:buNone/>
            </a:pPr>
            <a:endParaRPr lang="en-US" sz="1500" dirty="0"/>
          </a:p>
        </p:txBody>
      </p:sp>
      <p:pic>
        <p:nvPicPr>
          <p:cNvPr id="5" name="Picture 4"/>
          <p:cNvPicPr>
            <a:picLocks noChangeAspect="1"/>
          </p:cNvPicPr>
          <p:nvPr/>
        </p:nvPicPr>
        <p:blipFill>
          <a:blip r:embed="rId2"/>
          <a:stretch>
            <a:fillRect/>
          </a:stretch>
        </p:blipFill>
        <p:spPr>
          <a:xfrm>
            <a:off x="656286" y="576732"/>
            <a:ext cx="10287000" cy="3257550"/>
          </a:xfrm>
          <a:prstGeom prst="rect">
            <a:avLst/>
          </a:prstGeom>
        </p:spPr>
      </p:pic>
    </p:spTree>
    <p:extLst>
      <p:ext uri="{BB962C8B-B14F-4D97-AF65-F5344CB8AC3E}">
        <p14:creationId xmlns:p14="http://schemas.microsoft.com/office/powerpoint/2010/main" val="1653495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How internet is working/ ISP:</a:t>
            </a:r>
          </a:p>
          <a:p>
            <a:pPr marL="0" indent="0">
              <a:buNone/>
            </a:pPr>
            <a:endParaRPr lang="en-US" sz="1500" dirty="0" smtClean="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Every region we have one ISP </a:t>
            </a:r>
            <a:r>
              <a:rPr lang="en-US" sz="1500" dirty="0" err="1" smtClean="0"/>
              <a:t>ip</a:t>
            </a:r>
            <a:r>
              <a:rPr lang="en-US" sz="1500" dirty="0" smtClean="0"/>
              <a:t> address</a:t>
            </a:r>
          </a:p>
          <a:p>
            <a:pPr marL="0" indent="0">
              <a:buNone/>
            </a:pPr>
            <a:r>
              <a:rPr lang="en-US" sz="1500" dirty="0" smtClean="0"/>
              <a:t>How do we know your ISP </a:t>
            </a:r>
            <a:r>
              <a:rPr lang="en-US" sz="1500" dirty="0" err="1" smtClean="0"/>
              <a:t>ip</a:t>
            </a:r>
            <a:r>
              <a:rPr lang="en-US" sz="1500" dirty="0" smtClean="0"/>
              <a:t> address: type what’s my </a:t>
            </a:r>
            <a:r>
              <a:rPr lang="en-US" sz="1500" dirty="0" err="1" smtClean="0"/>
              <a:t>ip</a:t>
            </a:r>
            <a:r>
              <a:rPr lang="en-US" sz="1500" dirty="0" smtClean="0"/>
              <a:t> address.</a:t>
            </a:r>
          </a:p>
          <a:p>
            <a:pPr marL="0" indent="0">
              <a:buNone/>
            </a:pPr>
            <a:r>
              <a:rPr lang="en-US" sz="1500" dirty="0" smtClean="0"/>
              <a:t>NAT:</a:t>
            </a:r>
          </a:p>
          <a:p>
            <a:pPr marL="0" indent="0">
              <a:buNone/>
            </a:pPr>
            <a:r>
              <a:rPr lang="en-US" sz="1500" dirty="0" smtClean="0"/>
              <a:t>Private server we won’t get internet. For getting internet to the private server we need to use NAT.</a:t>
            </a:r>
          </a:p>
        </p:txBody>
      </p:sp>
      <p:pic>
        <p:nvPicPr>
          <p:cNvPr id="2" name="Picture 1"/>
          <p:cNvPicPr>
            <a:picLocks noChangeAspect="1"/>
          </p:cNvPicPr>
          <p:nvPr/>
        </p:nvPicPr>
        <p:blipFill>
          <a:blip r:embed="rId2"/>
          <a:stretch>
            <a:fillRect/>
          </a:stretch>
        </p:blipFill>
        <p:spPr>
          <a:xfrm>
            <a:off x="2330873" y="502142"/>
            <a:ext cx="7058025" cy="1809750"/>
          </a:xfrm>
          <a:prstGeom prst="rect">
            <a:avLst/>
          </a:prstGeom>
        </p:spPr>
      </p:pic>
      <p:pic>
        <p:nvPicPr>
          <p:cNvPr id="5" name="Picture 4"/>
          <p:cNvPicPr>
            <a:picLocks noChangeAspect="1"/>
          </p:cNvPicPr>
          <p:nvPr/>
        </p:nvPicPr>
        <p:blipFill>
          <a:blip r:embed="rId3"/>
          <a:stretch>
            <a:fillRect/>
          </a:stretch>
        </p:blipFill>
        <p:spPr>
          <a:xfrm>
            <a:off x="2511380" y="3830794"/>
            <a:ext cx="7782529" cy="2851967"/>
          </a:xfrm>
          <a:prstGeom prst="rect">
            <a:avLst/>
          </a:prstGeom>
        </p:spPr>
      </p:pic>
    </p:spTree>
    <p:extLst>
      <p:ext uri="{BB962C8B-B14F-4D97-AF65-F5344CB8AC3E}">
        <p14:creationId xmlns:p14="http://schemas.microsoft.com/office/powerpoint/2010/main" val="2965017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44698"/>
            <a:ext cx="11526591" cy="6310647"/>
          </a:xfrm>
        </p:spPr>
        <p:txBody>
          <a:bodyPr>
            <a:normAutofit/>
          </a:bodyPr>
          <a:lstStyle/>
          <a:p>
            <a:pPr marL="0" indent="0">
              <a:buNone/>
            </a:pPr>
            <a:r>
              <a:rPr lang="en-US" sz="1500" dirty="0" err="1" smtClean="0"/>
              <a:t>Nsg</a:t>
            </a:r>
            <a:r>
              <a:rPr lang="en-US" sz="1500" dirty="0" smtClean="0"/>
              <a:t>:</a:t>
            </a:r>
          </a:p>
          <a:p>
            <a:pPr marL="0" indent="0">
              <a:buNone/>
            </a:pPr>
            <a:r>
              <a:rPr lang="en-US" sz="1500" dirty="0" smtClean="0"/>
              <a:t>Service Tag:</a:t>
            </a: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t>ASG: This helps lot more flexibility how we define our security. </a:t>
            </a:r>
          </a:p>
          <a:p>
            <a:pPr marL="0" indent="0">
              <a:buNone/>
            </a:pPr>
            <a:endParaRPr lang="en-US" sz="1500" dirty="0"/>
          </a:p>
          <a:p>
            <a:pPr>
              <a:buFont typeface="Wingdings" panose="05000000000000000000" pitchFamily="2" charset="2"/>
              <a:buChar char="à"/>
            </a:pPr>
            <a:r>
              <a:rPr lang="en-US" sz="1500" dirty="0" smtClean="0">
                <a:sym typeface="Wingdings" panose="05000000000000000000" pitchFamily="2" charset="2"/>
              </a:rPr>
              <a:t>First we need to attach the ASG to VM, </a:t>
            </a:r>
          </a:p>
          <a:p>
            <a:pPr>
              <a:buFont typeface="Wingdings" panose="05000000000000000000" pitchFamily="2" charset="2"/>
              <a:buChar char="à"/>
            </a:pPr>
            <a:r>
              <a:rPr lang="en-US" sz="1500" dirty="0" smtClean="0">
                <a:sym typeface="Wingdings" panose="05000000000000000000" pitchFamily="2" charset="2"/>
              </a:rPr>
              <a:t>Using the </a:t>
            </a:r>
            <a:r>
              <a:rPr lang="en-US" sz="1500" dirty="0" err="1" smtClean="0">
                <a:sym typeface="Wingdings" panose="05000000000000000000" pitchFamily="2" charset="2"/>
              </a:rPr>
              <a:t>asg</a:t>
            </a:r>
            <a:r>
              <a:rPr lang="en-US" sz="1500" dirty="0" smtClean="0">
                <a:sym typeface="Wingdings" panose="05000000000000000000" pitchFamily="2" charset="2"/>
              </a:rPr>
              <a:t> we can create inbound or outbound security rules.</a:t>
            </a:r>
            <a:endParaRPr lang="en-US" sz="1500" dirty="0"/>
          </a:p>
          <a:p>
            <a:pPr marL="0" indent="0">
              <a:buNone/>
            </a:pPr>
            <a:endParaRPr lang="en-US" sz="1500" dirty="0" smtClean="0"/>
          </a:p>
          <a:p>
            <a:pPr marL="0" indent="0">
              <a:buNone/>
            </a:pPr>
            <a:endParaRPr lang="en-US" sz="1500" dirty="0"/>
          </a:p>
        </p:txBody>
      </p:sp>
      <p:pic>
        <p:nvPicPr>
          <p:cNvPr id="2" name="Picture 1"/>
          <p:cNvPicPr>
            <a:picLocks noChangeAspect="1"/>
          </p:cNvPicPr>
          <p:nvPr/>
        </p:nvPicPr>
        <p:blipFill>
          <a:blip r:embed="rId2"/>
          <a:stretch>
            <a:fillRect/>
          </a:stretch>
        </p:blipFill>
        <p:spPr>
          <a:xfrm>
            <a:off x="1970467" y="244698"/>
            <a:ext cx="7536019" cy="3567049"/>
          </a:xfrm>
          <a:prstGeom prst="rect">
            <a:avLst/>
          </a:prstGeom>
        </p:spPr>
      </p:pic>
    </p:spTree>
    <p:extLst>
      <p:ext uri="{BB962C8B-B14F-4D97-AF65-F5344CB8AC3E}">
        <p14:creationId xmlns:p14="http://schemas.microsoft.com/office/powerpoint/2010/main" val="16509916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44698"/>
            <a:ext cx="11526591" cy="6310647"/>
          </a:xfrm>
        </p:spPr>
        <p:txBody>
          <a:bodyPr>
            <a:normAutofit/>
          </a:bodyPr>
          <a:lstStyle/>
          <a:p>
            <a:pPr marL="0" indent="0">
              <a:buNone/>
            </a:pPr>
            <a:endParaRPr lang="en-US" sz="1500" dirty="0"/>
          </a:p>
          <a:p>
            <a:pPr marL="0" indent="0">
              <a:buNone/>
            </a:pPr>
            <a:r>
              <a:rPr lang="en-US" sz="1500" dirty="0" smtClean="0"/>
              <a:t>Route table:</a:t>
            </a:r>
          </a:p>
          <a:p>
            <a:pPr>
              <a:buFont typeface="Wingdings" panose="05000000000000000000" pitchFamily="2" charset="2"/>
              <a:buChar char="à"/>
            </a:pPr>
            <a:r>
              <a:rPr lang="en-US" sz="1500" dirty="0" smtClean="0">
                <a:sym typeface="Wingdings" panose="05000000000000000000" pitchFamily="2" charset="2"/>
              </a:rPr>
              <a:t>Process of selecting a path for a traffic for one of the multiple networks.</a:t>
            </a:r>
          </a:p>
          <a:p>
            <a:pPr marL="0" indent="0">
              <a:buNone/>
            </a:pPr>
            <a:r>
              <a:rPr lang="en-US" sz="1500" dirty="0" smtClean="0">
                <a:sym typeface="Wingdings" panose="05000000000000000000" pitchFamily="2" charset="2"/>
              </a:rPr>
              <a:t>2 </a:t>
            </a:r>
            <a:r>
              <a:rPr lang="en-US" sz="1500" dirty="0" err="1" smtClean="0">
                <a:sym typeface="Wingdings" panose="05000000000000000000" pitchFamily="2" charset="2"/>
              </a:rPr>
              <a:t>tyeps</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System defined route: default routes</a:t>
            </a:r>
          </a:p>
          <a:p>
            <a:pPr marL="0" indent="0">
              <a:buNone/>
            </a:pPr>
            <a:r>
              <a:rPr lang="en-US" sz="1500" dirty="0" smtClean="0">
                <a:sym typeface="Wingdings" panose="05000000000000000000" pitchFamily="2" charset="2"/>
              </a:rPr>
              <a:t>User defined route (UDR): want change route</a:t>
            </a: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a:buFont typeface="Wingdings" panose="05000000000000000000" pitchFamily="2" charset="2"/>
              <a:buChar char="à"/>
            </a:pPr>
            <a:r>
              <a:rPr lang="en-US" sz="1500" dirty="0">
                <a:sym typeface="Wingdings" panose="05000000000000000000" pitchFamily="2" charset="2"/>
              </a:rPr>
              <a:t>Create a route table</a:t>
            </a:r>
          </a:p>
          <a:p>
            <a:pPr>
              <a:buFont typeface="Wingdings" panose="05000000000000000000" pitchFamily="2" charset="2"/>
              <a:buChar char="à"/>
            </a:pPr>
            <a:r>
              <a:rPr lang="en-US" sz="1500" dirty="0">
                <a:sym typeface="Wingdings" panose="05000000000000000000" pitchFamily="2" charset="2"/>
              </a:rPr>
              <a:t>Associate your subnet (public subnet)</a:t>
            </a:r>
          </a:p>
          <a:p>
            <a:pPr>
              <a:buFont typeface="Wingdings" panose="05000000000000000000" pitchFamily="2" charset="2"/>
              <a:buChar char="à"/>
            </a:pPr>
            <a:r>
              <a:rPr lang="en-US" sz="1500" dirty="0">
                <a:sym typeface="Wingdings" panose="05000000000000000000" pitchFamily="2" charset="2"/>
              </a:rPr>
              <a:t>Then add the route </a:t>
            </a:r>
          </a:p>
          <a:p>
            <a:pPr marL="0" indent="0">
              <a:buNone/>
            </a:pPr>
            <a:r>
              <a:rPr lang="en-US" sz="1500" dirty="0">
                <a:sym typeface="Wingdings" panose="05000000000000000000" pitchFamily="2" charset="2"/>
              </a:rPr>
              <a:t>name: name of the route</a:t>
            </a:r>
          </a:p>
          <a:p>
            <a:pPr marL="0" indent="0">
              <a:buNone/>
            </a:pPr>
            <a:r>
              <a:rPr lang="en-US" sz="1500" dirty="0">
                <a:sym typeface="Wingdings" panose="05000000000000000000" pitchFamily="2" charset="2"/>
              </a:rPr>
              <a:t>Address prefix: target address prefix (</a:t>
            </a:r>
            <a:r>
              <a:rPr lang="en-US" sz="1500" dirty="0" err="1">
                <a:sym typeface="Wingdings" panose="05000000000000000000" pitchFamily="2" charset="2"/>
              </a:rPr>
              <a:t>api</a:t>
            </a:r>
            <a:r>
              <a:rPr lang="en-US" sz="1500" dirty="0">
                <a:sym typeface="Wingdings" panose="05000000000000000000" pitchFamily="2" charset="2"/>
              </a:rPr>
              <a:t> server subnet)</a:t>
            </a:r>
          </a:p>
          <a:p>
            <a:pPr marL="0" indent="0">
              <a:buNone/>
            </a:pPr>
            <a:r>
              <a:rPr lang="en-US" sz="1500" dirty="0">
                <a:sym typeface="Wingdings" panose="05000000000000000000" pitchFamily="2" charset="2"/>
              </a:rPr>
              <a:t>Next hot type: virtual </a:t>
            </a:r>
            <a:r>
              <a:rPr lang="en-US" sz="1500" dirty="0" err="1">
                <a:sym typeface="Wingdings" panose="05000000000000000000" pitchFamily="2" charset="2"/>
              </a:rPr>
              <a:t>applicance</a:t>
            </a:r>
            <a:endParaRPr lang="en-US" sz="1500" dirty="0">
              <a:sym typeface="Wingdings" panose="05000000000000000000" pitchFamily="2" charset="2"/>
            </a:endParaRPr>
          </a:p>
          <a:p>
            <a:pPr marL="0" indent="0">
              <a:buNone/>
            </a:pPr>
            <a:r>
              <a:rPr lang="en-US" sz="1500" dirty="0">
                <a:sym typeface="Wingdings" panose="05000000000000000000" pitchFamily="2" charset="2"/>
              </a:rPr>
              <a:t>Next hop address: </a:t>
            </a:r>
            <a:r>
              <a:rPr lang="en-US" sz="1500" dirty="0" err="1">
                <a:sym typeface="Wingdings" panose="05000000000000000000" pitchFamily="2" charset="2"/>
              </a:rPr>
              <a:t>nva</a:t>
            </a:r>
            <a:r>
              <a:rPr lang="en-US" sz="1500" dirty="0">
                <a:sym typeface="Wingdings" panose="05000000000000000000" pitchFamily="2" charset="2"/>
              </a:rPr>
              <a:t> server.</a:t>
            </a:r>
          </a:p>
          <a:p>
            <a:pPr marL="0" indent="0">
              <a:buNone/>
            </a:pPr>
            <a:endParaRPr lang="en-US" sz="1500" dirty="0">
              <a:sym typeface="Wingdings" panose="05000000000000000000" pitchFamily="2" charset="2"/>
            </a:endParaRPr>
          </a:p>
          <a:p>
            <a:pPr marL="0" indent="0">
              <a:buNone/>
            </a:pPr>
            <a:r>
              <a:rPr lang="en-US" sz="1500" dirty="0">
                <a:sym typeface="Wingdings" panose="05000000000000000000" pitchFamily="2" charset="2"/>
              </a:rPr>
              <a:t> Go to web server and hit </a:t>
            </a:r>
            <a:r>
              <a:rPr lang="en-US" sz="1500" dirty="0" err="1">
                <a:sym typeface="Wingdings" panose="05000000000000000000" pitchFamily="2" charset="2"/>
              </a:rPr>
              <a:t>tracert</a:t>
            </a:r>
            <a:r>
              <a:rPr lang="en-US" sz="1500" dirty="0">
                <a:sym typeface="Wingdings" panose="05000000000000000000" pitchFamily="2" charset="2"/>
              </a:rPr>
              <a:t> </a:t>
            </a:r>
            <a:r>
              <a:rPr lang="en-US" sz="1500" dirty="0" err="1">
                <a:sym typeface="Wingdings" panose="05000000000000000000" pitchFamily="2" charset="2"/>
              </a:rPr>
              <a:t>api</a:t>
            </a:r>
            <a:r>
              <a:rPr lang="en-US" sz="1500" dirty="0">
                <a:sym typeface="Wingdings" panose="05000000000000000000" pitchFamily="2" charset="2"/>
              </a:rPr>
              <a:t> (now it will go though </a:t>
            </a:r>
            <a:r>
              <a:rPr lang="en-US" sz="1500" dirty="0" err="1">
                <a:sym typeface="Wingdings" panose="05000000000000000000" pitchFamily="2" charset="2"/>
              </a:rPr>
              <a:t>nva</a:t>
            </a:r>
            <a:r>
              <a:rPr lang="en-US" sz="1500" dirty="0">
                <a:sym typeface="Wingdings" panose="05000000000000000000" pitchFamily="2" charset="2"/>
              </a:rPr>
              <a:t> server)</a:t>
            </a:r>
            <a:endParaRPr lang="en-US" sz="1500" dirty="0"/>
          </a:p>
          <a:p>
            <a:pPr marL="0" indent="0">
              <a:buNone/>
            </a:pPr>
            <a:endParaRPr lang="en-US" sz="1500" dirty="0"/>
          </a:p>
        </p:txBody>
      </p:sp>
      <p:pic>
        <p:nvPicPr>
          <p:cNvPr id="4" name="Picture 3"/>
          <p:cNvPicPr>
            <a:picLocks noChangeAspect="1"/>
          </p:cNvPicPr>
          <p:nvPr/>
        </p:nvPicPr>
        <p:blipFill>
          <a:blip r:embed="rId2"/>
          <a:stretch>
            <a:fillRect/>
          </a:stretch>
        </p:blipFill>
        <p:spPr>
          <a:xfrm>
            <a:off x="5928643" y="1481070"/>
            <a:ext cx="5494916" cy="2977005"/>
          </a:xfrm>
          <a:prstGeom prst="rect">
            <a:avLst/>
          </a:prstGeom>
        </p:spPr>
      </p:pic>
    </p:spTree>
    <p:extLst>
      <p:ext uri="{BB962C8B-B14F-4D97-AF65-F5344CB8AC3E}">
        <p14:creationId xmlns:p14="http://schemas.microsoft.com/office/powerpoint/2010/main" val="49531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UDR:</a:t>
            </a:r>
            <a:endParaRPr lang="en-US" sz="1500" dirty="0"/>
          </a:p>
        </p:txBody>
      </p:sp>
      <p:pic>
        <p:nvPicPr>
          <p:cNvPr id="4" name="Picture 3"/>
          <p:cNvPicPr>
            <a:picLocks noChangeAspect="1"/>
          </p:cNvPicPr>
          <p:nvPr/>
        </p:nvPicPr>
        <p:blipFill>
          <a:blip r:embed="rId2"/>
          <a:stretch>
            <a:fillRect/>
          </a:stretch>
        </p:blipFill>
        <p:spPr>
          <a:xfrm>
            <a:off x="1326524" y="595443"/>
            <a:ext cx="10260638" cy="6095869"/>
          </a:xfrm>
          <a:prstGeom prst="rect">
            <a:avLst/>
          </a:prstGeom>
        </p:spPr>
      </p:pic>
    </p:spTree>
    <p:extLst>
      <p:ext uri="{BB962C8B-B14F-4D97-AF65-F5344CB8AC3E}">
        <p14:creationId xmlns:p14="http://schemas.microsoft.com/office/powerpoint/2010/main" val="12955188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Flow Diagram:</a:t>
            </a:r>
          </a:p>
          <a:p>
            <a:pPr>
              <a:buFont typeface="Wingdings" panose="05000000000000000000" pitchFamily="2" charset="2"/>
              <a:buChar char="à"/>
            </a:pPr>
            <a:r>
              <a:rPr lang="en-US" sz="1500" dirty="0" smtClean="0">
                <a:sym typeface="Wingdings" panose="05000000000000000000" pitchFamily="2" charset="2"/>
              </a:rPr>
              <a:t>We will use route table from redirect the traffic from web server to </a:t>
            </a:r>
            <a:r>
              <a:rPr lang="en-US" sz="1500" dirty="0" err="1" smtClean="0">
                <a:sym typeface="Wingdings" panose="05000000000000000000" pitchFamily="2" charset="2"/>
              </a:rPr>
              <a:t>api</a:t>
            </a:r>
            <a:r>
              <a:rPr lang="en-US" sz="1500" dirty="0" smtClean="0">
                <a:sym typeface="Wingdings" panose="05000000000000000000" pitchFamily="2" charset="2"/>
              </a:rPr>
              <a:t> server via </a:t>
            </a:r>
            <a:r>
              <a:rPr lang="en-US" sz="1500" dirty="0" err="1" smtClean="0">
                <a:sym typeface="Wingdings" panose="05000000000000000000" pitchFamily="2" charset="2"/>
              </a:rPr>
              <a:t>nva</a:t>
            </a:r>
            <a:r>
              <a:rPr lang="en-US" sz="1500" dirty="0" smtClean="0">
                <a:sym typeface="Wingdings" panose="05000000000000000000" pitchFamily="2" charset="2"/>
              </a:rPr>
              <a:t> server.</a:t>
            </a:r>
          </a:p>
          <a:p>
            <a:pPr marL="0" indent="0">
              <a:buNone/>
            </a:pPr>
            <a:r>
              <a:rPr lang="en-US" sz="1500" dirty="0" err="1">
                <a:sym typeface="Wingdings" panose="05000000000000000000" pitchFamily="2" charset="2"/>
              </a:rPr>
              <a:t>sudo</a:t>
            </a:r>
            <a:r>
              <a:rPr lang="en-US" sz="1500" dirty="0">
                <a:sym typeface="Wingdings" panose="05000000000000000000" pitchFamily="2" charset="2"/>
              </a:rPr>
              <a:t> </a:t>
            </a:r>
            <a:r>
              <a:rPr lang="en-US" sz="1500">
                <a:sym typeface="Wingdings" panose="05000000000000000000" pitchFamily="2" charset="2"/>
              </a:rPr>
              <a:t>apt-get </a:t>
            </a:r>
            <a:r>
              <a:rPr lang="en-US" sz="1500" smtClean="0">
                <a:sym typeface="Wingdings" panose="05000000000000000000" pitchFamily="2" charset="2"/>
              </a:rPr>
              <a:t>update</a:t>
            </a:r>
            <a:endParaRPr lang="en-US" sz="1500" dirty="0" smtClean="0">
              <a:sym typeface="Wingdings" panose="05000000000000000000" pitchFamily="2" charset="2"/>
            </a:endParaRPr>
          </a:p>
          <a:p>
            <a:pPr marL="0" indent="0">
              <a:buNone/>
            </a:pPr>
            <a:r>
              <a:rPr lang="en-US" sz="1500" dirty="0" err="1"/>
              <a:t>sudo</a:t>
            </a:r>
            <a:r>
              <a:rPr lang="en-US" sz="1500" dirty="0"/>
              <a:t> apt-get install -y </a:t>
            </a:r>
            <a:r>
              <a:rPr lang="en-US" sz="1500" dirty="0" err="1" smtClean="0"/>
              <a:t>traceroute</a:t>
            </a:r>
            <a:endParaRPr lang="en-US" sz="1500" dirty="0" smtClean="0"/>
          </a:p>
          <a:p>
            <a:pPr marL="0" indent="0">
              <a:buNone/>
            </a:pPr>
            <a:r>
              <a:rPr lang="en-US" sz="1500" dirty="0" err="1" smtClean="0"/>
              <a:t>sudo</a:t>
            </a:r>
            <a:r>
              <a:rPr lang="en-US" sz="1500" dirty="0" smtClean="0"/>
              <a:t> </a:t>
            </a:r>
            <a:r>
              <a:rPr lang="en-US" sz="1500" dirty="0"/>
              <a:t>apt-get install -y </a:t>
            </a:r>
            <a:r>
              <a:rPr lang="en-US" sz="1500" dirty="0" err="1"/>
              <a:t>traceroute</a:t>
            </a:r>
            <a:endParaRPr lang="en-US" sz="1500" dirty="0"/>
          </a:p>
        </p:txBody>
      </p:sp>
      <p:pic>
        <p:nvPicPr>
          <p:cNvPr id="2" name="Picture 1"/>
          <p:cNvPicPr>
            <a:picLocks noChangeAspect="1"/>
          </p:cNvPicPr>
          <p:nvPr/>
        </p:nvPicPr>
        <p:blipFill>
          <a:blip r:embed="rId2"/>
          <a:stretch>
            <a:fillRect/>
          </a:stretch>
        </p:blipFill>
        <p:spPr>
          <a:xfrm>
            <a:off x="209481" y="2465565"/>
            <a:ext cx="11687175" cy="3781425"/>
          </a:xfrm>
          <a:prstGeom prst="rect">
            <a:avLst/>
          </a:prstGeom>
        </p:spPr>
      </p:pic>
    </p:spTree>
    <p:extLst>
      <p:ext uri="{BB962C8B-B14F-4D97-AF65-F5344CB8AC3E}">
        <p14:creationId xmlns:p14="http://schemas.microsoft.com/office/powerpoint/2010/main" val="10568943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Bastion Host:</a:t>
            </a:r>
            <a:endParaRPr lang="en-US" sz="1500" dirty="0"/>
          </a:p>
        </p:txBody>
      </p:sp>
      <p:pic>
        <p:nvPicPr>
          <p:cNvPr id="5" name="Picture 4"/>
          <p:cNvPicPr>
            <a:picLocks noChangeAspect="1"/>
          </p:cNvPicPr>
          <p:nvPr/>
        </p:nvPicPr>
        <p:blipFill>
          <a:blip r:embed="rId2"/>
          <a:stretch>
            <a:fillRect/>
          </a:stretch>
        </p:blipFill>
        <p:spPr>
          <a:xfrm>
            <a:off x="2170738" y="858725"/>
            <a:ext cx="7665031" cy="5142830"/>
          </a:xfrm>
          <a:prstGeom prst="rect">
            <a:avLst/>
          </a:prstGeom>
        </p:spPr>
      </p:pic>
    </p:spTree>
    <p:extLst>
      <p:ext uri="{BB962C8B-B14F-4D97-AF65-F5344CB8AC3E}">
        <p14:creationId xmlns:p14="http://schemas.microsoft.com/office/powerpoint/2010/main" val="822801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Azure Firewall:</a:t>
            </a:r>
            <a:endParaRPr lang="en-US" sz="1500" dirty="0"/>
          </a:p>
        </p:txBody>
      </p:sp>
      <p:pic>
        <p:nvPicPr>
          <p:cNvPr id="2" name="Picture 1"/>
          <p:cNvPicPr>
            <a:picLocks noChangeAspect="1"/>
          </p:cNvPicPr>
          <p:nvPr/>
        </p:nvPicPr>
        <p:blipFill>
          <a:blip r:embed="rId2"/>
          <a:stretch>
            <a:fillRect/>
          </a:stretch>
        </p:blipFill>
        <p:spPr>
          <a:xfrm>
            <a:off x="1138237" y="757237"/>
            <a:ext cx="9915525" cy="5343525"/>
          </a:xfrm>
          <a:prstGeom prst="rect">
            <a:avLst/>
          </a:prstGeom>
        </p:spPr>
      </p:pic>
    </p:spTree>
    <p:extLst>
      <p:ext uri="{BB962C8B-B14F-4D97-AF65-F5344CB8AC3E}">
        <p14:creationId xmlns:p14="http://schemas.microsoft.com/office/powerpoint/2010/main" val="1928555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Azure Firewall:</a:t>
            </a:r>
          </a:p>
          <a:p>
            <a:pPr>
              <a:buFont typeface="Wingdings" panose="05000000000000000000" pitchFamily="2" charset="2"/>
              <a:buChar char="à"/>
            </a:pPr>
            <a:r>
              <a:rPr lang="en-US" sz="1500" dirty="0" smtClean="0">
                <a:sym typeface="Wingdings" panose="05000000000000000000" pitchFamily="2" charset="2"/>
              </a:rPr>
              <a:t>Firewall is network security service that allows customers to monitor both incoming and outgoing traffic.</a:t>
            </a:r>
          </a:p>
          <a:p>
            <a:pPr>
              <a:buFont typeface="Wingdings" panose="05000000000000000000" pitchFamily="2" charset="2"/>
              <a:buChar char="à"/>
            </a:pPr>
            <a:endParaRPr lang="en-US" sz="1500" dirty="0"/>
          </a:p>
        </p:txBody>
      </p:sp>
      <p:pic>
        <p:nvPicPr>
          <p:cNvPr id="2" name="Picture 1"/>
          <p:cNvPicPr>
            <a:picLocks noChangeAspect="1"/>
          </p:cNvPicPr>
          <p:nvPr/>
        </p:nvPicPr>
        <p:blipFill>
          <a:blip r:embed="rId2"/>
          <a:stretch>
            <a:fillRect/>
          </a:stretch>
        </p:blipFill>
        <p:spPr>
          <a:xfrm>
            <a:off x="1061868" y="1023486"/>
            <a:ext cx="9982401" cy="5403943"/>
          </a:xfrm>
          <a:prstGeom prst="rect">
            <a:avLst/>
          </a:prstGeom>
        </p:spPr>
      </p:pic>
    </p:spTree>
    <p:extLst>
      <p:ext uri="{BB962C8B-B14F-4D97-AF65-F5344CB8AC3E}">
        <p14:creationId xmlns:p14="http://schemas.microsoft.com/office/powerpoint/2010/main" val="1724635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t>Physical Server: </a:t>
            </a:r>
          </a:p>
          <a:p>
            <a:pPr marL="0" indent="0">
              <a:buNone/>
            </a:pPr>
            <a:endParaRPr lang="en-US" sz="1500" dirty="0" smtClean="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2150435" y="262120"/>
            <a:ext cx="7057959" cy="6340200"/>
          </a:xfrm>
          <a:prstGeom prst="rect">
            <a:avLst/>
          </a:prstGeom>
        </p:spPr>
      </p:pic>
    </p:spTree>
    <p:extLst>
      <p:ext uri="{BB962C8B-B14F-4D97-AF65-F5344CB8AC3E}">
        <p14:creationId xmlns:p14="http://schemas.microsoft.com/office/powerpoint/2010/main" val="14079892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endParaRPr lang="en-US" sz="1500" dirty="0"/>
          </a:p>
        </p:txBody>
      </p:sp>
      <p:pic>
        <p:nvPicPr>
          <p:cNvPr id="2" name="Picture 1"/>
          <p:cNvPicPr>
            <a:picLocks noChangeAspect="1"/>
          </p:cNvPicPr>
          <p:nvPr/>
        </p:nvPicPr>
        <p:blipFill>
          <a:blip r:embed="rId2"/>
          <a:stretch>
            <a:fillRect/>
          </a:stretch>
        </p:blipFill>
        <p:spPr>
          <a:xfrm>
            <a:off x="321971" y="966364"/>
            <a:ext cx="5692462" cy="4093625"/>
          </a:xfrm>
          <a:prstGeom prst="rect">
            <a:avLst/>
          </a:prstGeom>
        </p:spPr>
      </p:pic>
      <p:pic>
        <p:nvPicPr>
          <p:cNvPr id="4" name="Picture 3"/>
          <p:cNvPicPr>
            <a:picLocks noChangeAspect="1"/>
          </p:cNvPicPr>
          <p:nvPr/>
        </p:nvPicPr>
        <p:blipFill>
          <a:blip r:embed="rId3"/>
          <a:stretch>
            <a:fillRect/>
          </a:stretch>
        </p:blipFill>
        <p:spPr>
          <a:xfrm>
            <a:off x="6774287" y="1051842"/>
            <a:ext cx="5106138" cy="4283365"/>
          </a:xfrm>
          <a:prstGeom prst="rect">
            <a:avLst/>
          </a:prstGeom>
        </p:spPr>
      </p:pic>
    </p:spTree>
    <p:extLst>
      <p:ext uri="{BB962C8B-B14F-4D97-AF65-F5344CB8AC3E}">
        <p14:creationId xmlns:p14="http://schemas.microsoft.com/office/powerpoint/2010/main" val="20776212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607" y="270456"/>
            <a:ext cx="11578107" cy="6452316"/>
          </a:xfrm>
        </p:spPr>
        <p:txBody>
          <a:bodyPr>
            <a:normAutofit/>
          </a:bodyPr>
          <a:lstStyle/>
          <a:p>
            <a:pPr marL="0" indent="0">
              <a:buNone/>
            </a:pPr>
            <a:r>
              <a:rPr lang="en-US" sz="1500" dirty="0" smtClean="0"/>
              <a:t>Process:</a:t>
            </a:r>
          </a:p>
          <a:p>
            <a:pPr marL="342900" indent="-342900">
              <a:buAutoNum type="arabicParenR"/>
            </a:pPr>
            <a:r>
              <a:rPr lang="en-US" sz="1500" dirty="0" smtClean="0"/>
              <a:t>Create </a:t>
            </a:r>
            <a:r>
              <a:rPr lang="en-US" sz="1500" dirty="0" err="1" smtClean="0"/>
              <a:t>vnet</a:t>
            </a:r>
            <a:r>
              <a:rPr lang="en-US" sz="1500" dirty="0" smtClean="0"/>
              <a:t> and create 3 subnets </a:t>
            </a:r>
            <a:r>
              <a:rPr lang="en-US" sz="1500" dirty="0" err="1" smtClean="0"/>
              <a:t>bastionsubnet</a:t>
            </a:r>
            <a:r>
              <a:rPr lang="en-US" sz="1500" dirty="0" smtClean="0"/>
              <a:t>, </a:t>
            </a:r>
            <a:r>
              <a:rPr lang="en-US" sz="1500" dirty="0" err="1" smtClean="0"/>
              <a:t>workloadsunet</a:t>
            </a:r>
            <a:r>
              <a:rPr lang="en-US" sz="1500" dirty="0" smtClean="0"/>
              <a:t>, firewall subnet.</a:t>
            </a:r>
          </a:p>
          <a:p>
            <a:pPr marL="342900" indent="-342900">
              <a:buAutoNum type="arabicParenR"/>
            </a:pPr>
            <a:r>
              <a:rPr lang="en-US" sz="1500" dirty="0" smtClean="0"/>
              <a:t>Create the </a:t>
            </a:r>
            <a:r>
              <a:rPr lang="en-US" sz="1500" dirty="0" err="1" smtClean="0"/>
              <a:t>bation</a:t>
            </a:r>
            <a:r>
              <a:rPr lang="en-US" sz="1500" dirty="0" smtClean="0"/>
              <a:t> host.</a:t>
            </a:r>
          </a:p>
          <a:p>
            <a:pPr marL="342900" indent="-342900">
              <a:buAutoNum type="arabicParenR"/>
            </a:pPr>
            <a:r>
              <a:rPr lang="en-US" sz="1500" dirty="0" smtClean="0"/>
              <a:t>Create a </a:t>
            </a:r>
            <a:r>
              <a:rPr lang="en-US" sz="1500" dirty="0" err="1" smtClean="0"/>
              <a:t>vm</a:t>
            </a:r>
            <a:r>
              <a:rPr lang="en-US" sz="1500" dirty="0" smtClean="0"/>
              <a:t> without public </a:t>
            </a:r>
            <a:r>
              <a:rPr lang="en-US" sz="1500" dirty="0" err="1" smtClean="0"/>
              <a:t>ip</a:t>
            </a:r>
            <a:endParaRPr lang="en-US" sz="1500" dirty="0" smtClean="0"/>
          </a:p>
          <a:p>
            <a:pPr marL="342900" indent="-342900">
              <a:buAutoNum type="arabicParenR"/>
            </a:pPr>
            <a:r>
              <a:rPr lang="en-US" sz="1500" dirty="0" smtClean="0"/>
              <a:t>Create azure firewall with firewall subnet.</a:t>
            </a:r>
          </a:p>
          <a:p>
            <a:pPr marL="342900" indent="-342900">
              <a:buAutoNum type="arabicParenR"/>
            </a:pPr>
            <a:r>
              <a:rPr lang="en-US" sz="1500" dirty="0" smtClean="0"/>
              <a:t>Login the </a:t>
            </a:r>
            <a:r>
              <a:rPr lang="en-US" sz="1500" dirty="0" err="1" smtClean="0"/>
              <a:t>vm</a:t>
            </a:r>
            <a:r>
              <a:rPr lang="en-US" sz="1500" dirty="0" smtClean="0"/>
              <a:t> with bastion option</a:t>
            </a:r>
          </a:p>
          <a:p>
            <a:pPr marL="342900" indent="-342900">
              <a:buAutoNum type="arabicParenR"/>
            </a:pPr>
            <a:r>
              <a:rPr lang="en-US" sz="1500" dirty="0" smtClean="0"/>
              <a:t>Go to </a:t>
            </a:r>
            <a:r>
              <a:rPr lang="en-US" sz="1500" dirty="0" err="1" smtClean="0"/>
              <a:t>vnet</a:t>
            </a:r>
            <a:r>
              <a:rPr lang="en-US" sz="1500" dirty="0" smtClean="0"/>
              <a:t> and add the server 8.8.8.8, 8.8.4.4, 168.63.129.16</a:t>
            </a:r>
          </a:p>
          <a:p>
            <a:pPr marL="342900" indent="-342900">
              <a:buAutoNum type="arabicParenR"/>
            </a:pPr>
            <a:r>
              <a:rPr lang="en-US" sz="1500" dirty="0" smtClean="0"/>
              <a:t>In firewall </a:t>
            </a:r>
            <a:r>
              <a:rPr lang="en-US" sz="1500" dirty="0" smtClean="0">
                <a:sym typeface="Wingdings" panose="05000000000000000000" pitchFamily="2" charset="2"/>
              </a:rPr>
              <a:t> network rule  create new rule  </a:t>
            </a:r>
            <a:r>
              <a:rPr lang="en-US" sz="1500" dirty="0" err="1" smtClean="0">
                <a:sym typeface="Wingdings" panose="05000000000000000000" pitchFamily="2" charset="2"/>
              </a:rPr>
              <a:t>souce</a:t>
            </a:r>
            <a:r>
              <a:rPr lang="en-US" sz="1500" dirty="0" smtClean="0">
                <a:sym typeface="Wingdings" panose="05000000000000000000" pitchFamily="2" charset="2"/>
              </a:rPr>
              <a:t> is </a:t>
            </a:r>
            <a:r>
              <a:rPr lang="en-US" sz="1500" dirty="0" err="1" smtClean="0">
                <a:sym typeface="Wingdings" panose="05000000000000000000" pitchFamily="2" charset="2"/>
              </a:rPr>
              <a:t>workloadsubnet</a:t>
            </a:r>
            <a:endParaRPr lang="en-US" sz="1500" dirty="0" smtClean="0">
              <a:sym typeface="Wingdings" panose="05000000000000000000" pitchFamily="2" charset="2"/>
            </a:endParaRPr>
          </a:p>
          <a:p>
            <a:pPr marL="342900" indent="-342900">
              <a:buAutoNum type="arabicParenR"/>
            </a:pPr>
            <a:r>
              <a:rPr lang="en-US" sz="1500" dirty="0" smtClean="0">
                <a:sym typeface="Wingdings" panose="05000000000000000000" pitchFamily="2" charset="2"/>
              </a:rPr>
              <a:t>Go to application rule  new rule  source as workload </a:t>
            </a:r>
            <a:r>
              <a:rPr lang="en-US" sz="1500" dirty="0" err="1" smtClean="0">
                <a:sym typeface="Wingdings" panose="05000000000000000000" pitchFamily="2" charset="2"/>
              </a:rPr>
              <a:t>bunet</a:t>
            </a:r>
            <a:r>
              <a:rPr lang="en-US" sz="1500" dirty="0" smtClean="0">
                <a:sym typeface="Wingdings" panose="05000000000000000000" pitchFamily="2" charset="2"/>
              </a:rPr>
              <a:t>  name is </a:t>
            </a:r>
            <a:r>
              <a:rPr lang="en-US" sz="1500" dirty="0" err="1" smtClean="0">
                <a:sym typeface="Wingdings" panose="05000000000000000000" pitchFamily="2" charset="2"/>
              </a:rPr>
              <a:t>powershellgallary</a:t>
            </a:r>
            <a:r>
              <a:rPr lang="en-US" sz="1500" dirty="0" smtClean="0">
                <a:sym typeface="Wingdings" panose="05000000000000000000" pitchFamily="2" charset="2"/>
              </a:rPr>
              <a:t>  protocol as </a:t>
            </a:r>
            <a:r>
              <a:rPr lang="en-US" sz="1500" dirty="0" err="1" smtClean="0">
                <a:sym typeface="Wingdings" panose="05000000000000000000" pitchFamily="2" charset="2"/>
              </a:rPr>
              <a:t>http,https</a:t>
            </a:r>
            <a:r>
              <a:rPr lang="en-US" sz="1500" dirty="0" smtClean="0">
                <a:sym typeface="Wingdings" panose="05000000000000000000" pitchFamily="2" charset="2"/>
              </a:rPr>
              <a:t>  mention the </a:t>
            </a:r>
            <a:r>
              <a:rPr lang="en-US" sz="1500" dirty="0" err="1" smtClean="0">
                <a:sym typeface="Wingdings" panose="05000000000000000000" pitchFamily="2" charset="2"/>
              </a:rPr>
              <a:t>fqdn</a:t>
            </a:r>
            <a:endParaRPr lang="en-US" sz="1500" dirty="0">
              <a:sym typeface="Wingdings" panose="05000000000000000000" pitchFamily="2" charset="2"/>
            </a:endParaRPr>
          </a:p>
          <a:p>
            <a:pPr marL="342900" indent="-342900">
              <a:buAutoNum type="arabicParenR"/>
            </a:pPr>
            <a:r>
              <a:rPr lang="en-US" sz="1500" dirty="0" smtClean="0">
                <a:sym typeface="Wingdings" panose="05000000000000000000" pitchFamily="2" charset="2"/>
              </a:rPr>
              <a:t>Create the route table</a:t>
            </a:r>
          </a:p>
          <a:p>
            <a:pPr marL="342900" indent="-342900">
              <a:buAutoNum type="arabicParenR"/>
            </a:pPr>
            <a:r>
              <a:rPr lang="en-US" sz="1500" dirty="0" smtClean="0">
                <a:sym typeface="Wingdings" panose="05000000000000000000" pitchFamily="2" charset="2"/>
              </a:rPr>
              <a:t>Associate workflow subnet to the route table</a:t>
            </a:r>
          </a:p>
          <a:p>
            <a:pPr marL="342900" indent="-342900">
              <a:buAutoNum type="arabicParenR"/>
            </a:pPr>
            <a:r>
              <a:rPr lang="en-US" sz="1500" dirty="0" smtClean="0">
                <a:sym typeface="Wingdings" panose="05000000000000000000" pitchFamily="2" charset="2"/>
              </a:rPr>
              <a:t>Create a route </a:t>
            </a:r>
          </a:p>
          <a:p>
            <a:pPr marL="0" indent="0">
              <a:buNone/>
            </a:pPr>
            <a:r>
              <a:rPr lang="en-US" sz="1500" dirty="0" smtClean="0">
                <a:sym typeface="Wingdings" panose="05000000000000000000" pitchFamily="2" charset="2"/>
              </a:rPr>
              <a:t>Name: route to firewall</a:t>
            </a:r>
          </a:p>
          <a:p>
            <a:pPr marL="0" indent="0">
              <a:buNone/>
            </a:pPr>
            <a:r>
              <a:rPr lang="en-US" sz="1500" dirty="0" smtClean="0">
                <a:sym typeface="Wingdings" panose="05000000000000000000" pitchFamily="2" charset="2"/>
              </a:rPr>
              <a:t>Address: </a:t>
            </a:r>
            <a:r>
              <a:rPr lang="en-US" sz="1500" dirty="0" err="1" smtClean="0">
                <a:sym typeface="Wingdings" panose="05000000000000000000" pitchFamily="2" charset="2"/>
              </a:rPr>
              <a:t>ip</a:t>
            </a:r>
            <a:r>
              <a:rPr lang="en-US" sz="1500" dirty="0" smtClean="0">
                <a:sym typeface="Wingdings" panose="05000000000000000000" pitchFamily="2" charset="2"/>
              </a:rPr>
              <a:t> address</a:t>
            </a:r>
          </a:p>
          <a:p>
            <a:pPr marL="0" indent="0">
              <a:buNone/>
            </a:pPr>
            <a:r>
              <a:rPr lang="en-US" sz="1500" dirty="0" smtClean="0">
                <a:sym typeface="Wingdings" panose="05000000000000000000" pitchFamily="2" charset="2"/>
              </a:rPr>
              <a:t>Destination: 0.0.0.0/0</a:t>
            </a:r>
          </a:p>
          <a:p>
            <a:pPr marL="0" indent="0">
              <a:buNone/>
            </a:pPr>
            <a:r>
              <a:rPr lang="en-US" sz="1500" dirty="0" smtClean="0">
                <a:sym typeface="Wingdings" panose="05000000000000000000" pitchFamily="2" charset="2"/>
              </a:rPr>
              <a:t>Next hope: virtual </a:t>
            </a:r>
            <a:r>
              <a:rPr lang="en-US" sz="1500" dirty="0" err="1" smtClean="0">
                <a:sym typeface="Wingdings" panose="05000000000000000000" pitchFamily="2" charset="2"/>
              </a:rPr>
              <a:t>applicance</a:t>
            </a: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Next hop address: azure firewall address.</a:t>
            </a:r>
          </a:p>
        </p:txBody>
      </p:sp>
    </p:spTree>
    <p:extLst>
      <p:ext uri="{BB962C8B-B14F-4D97-AF65-F5344CB8AC3E}">
        <p14:creationId xmlns:p14="http://schemas.microsoft.com/office/powerpoint/2010/main" val="1718367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a:buFont typeface="Wingdings" panose="05000000000000000000" pitchFamily="2" charset="2"/>
              <a:buChar char="à"/>
            </a:pPr>
            <a:r>
              <a:rPr lang="en-US" sz="1500" dirty="0">
                <a:sym typeface="Wingdings" panose="05000000000000000000" pitchFamily="2" charset="2"/>
              </a:rPr>
              <a:t>NAT role is similar to ISP. NAT is not acts like load balancer. NAT is not a </a:t>
            </a:r>
            <a:r>
              <a:rPr lang="en-US" sz="1500" dirty="0" err="1">
                <a:sym typeface="Wingdings" panose="05000000000000000000" pitchFamily="2" charset="2"/>
              </a:rPr>
              <a:t>mediater</a:t>
            </a:r>
            <a:r>
              <a:rPr lang="en-US" sz="1500" dirty="0">
                <a:sym typeface="Wingdings" panose="05000000000000000000" pitchFamily="2" charset="2"/>
              </a:rPr>
              <a:t> at all. </a:t>
            </a:r>
          </a:p>
          <a:p>
            <a:pPr>
              <a:buFont typeface="Wingdings" panose="05000000000000000000" pitchFamily="2" charset="2"/>
              <a:buChar char="à"/>
            </a:pPr>
            <a:r>
              <a:rPr lang="en-US" sz="1500" dirty="0">
                <a:sym typeface="Wingdings" panose="05000000000000000000" pitchFamily="2" charset="2"/>
              </a:rPr>
              <a:t>dig +short myip.opendns.com @resolver1.opendns.com or type what is my public </a:t>
            </a:r>
            <a:r>
              <a:rPr lang="en-US" sz="1500" dirty="0" err="1">
                <a:sym typeface="Wingdings" panose="05000000000000000000" pitchFamily="2" charset="2"/>
              </a:rPr>
              <a:t>ip</a:t>
            </a:r>
            <a:r>
              <a:rPr lang="en-US" sz="1500" dirty="0">
                <a:sym typeface="Wingdings" panose="05000000000000000000" pitchFamily="2" charset="2"/>
              </a:rPr>
              <a:t> address in the bastion host web page.</a:t>
            </a:r>
          </a:p>
          <a:p>
            <a:pPr>
              <a:buFont typeface="Wingdings" panose="05000000000000000000" pitchFamily="2" charset="2"/>
              <a:buChar char="à"/>
            </a:pPr>
            <a:r>
              <a:rPr lang="en-US" sz="1500" dirty="0"/>
              <a:t>Ubuntu 18.04</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smtClean="0"/>
          </a:p>
          <a:p>
            <a:pPr marL="0" indent="0">
              <a:buNone/>
            </a:pPr>
            <a:r>
              <a:rPr lang="en-US" sz="1500" dirty="0" smtClean="0"/>
              <a:t>NIC</a:t>
            </a:r>
          </a:p>
          <a:p>
            <a:pPr marL="0" indent="0">
              <a:buNone/>
            </a:pPr>
            <a:r>
              <a:rPr lang="en-US" sz="1500" dirty="0" smtClean="0"/>
              <a:t>Public IP:</a:t>
            </a:r>
          </a:p>
          <a:p>
            <a:pPr marL="0" indent="0">
              <a:buNone/>
            </a:pPr>
            <a:r>
              <a:rPr lang="en-US" sz="1500" dirty="0" err="1" smtClean="0"/>
              <a:t>Vnet</a:t>
            </a:r>
            <a:r>
              <a:rPr lang="en-US" sz="1500" dirty="0" smtClean="0"/>
              <a:t> Peering:</a:t>
            </a:r>
            <a:endParaRPr lang="en-US" sz="1500" dirty="0"/>
          </a:p>
        </p:txBody>
      </p:sp>
      <p:pic>
        <p:nvPicPr>
          <p:cNvPr id="4" name="Picture 3"/>
          <p:cNvPicPr>
            <a:picLocks noChangeAspect="1"/>
          </p:cNvPicPr>
          <p:nvPr/>
        </p:nvPicPr>
        <p:blipFill>
          <a:blip r:embed="rId2"/>
          <a:stretch>
            <a:fillRect/>
          </a:stretch>
        </p:blipFill>
        <p:spPr>
          <a:xfrm>
            <a:off x="2618335" y="3563556"/>
            <a:ext cx="5589432" cy="3158833"/>
          </a:xfrm>
          <a:prstGeom prst="rect">
            <a:avLst/>
          </a:prstGeom>
        </p:spPr>
      </p:pic>
      <p:pic>
        <p:nvPicPr>
          <p:cNvPr id="2" name="Picture 1"/>
          <p:cNvPicPr>
            <a:picLocks noChangeAspect="1"/>
          </p:cNvPicPr>
          <p:nvPr/>
        </p:nvPicPr>
        <p:blipFill>
          <a:blip r:embed="rId3"/>
          <a:stretch>
            <a:fillRect/>
          </a:stretch>
        </p:blipFill>
        <p:spPr>
          <a:xfrm>
            <a:off x="852823" y="1157220"/>
            <a:ext cx="3139628" cy="2019300"/>
          </a:xfrm>
          <a:prstGeom prst="rect">
            <a:avLst/>
          </a:prstGeom>
        </p:spPr>
      </p:pic>
      <p:pic>
        <p:nvPicPr>
          <p:cNvPr id="5" name="Picture 4"/>
          <p:cNvPicPr>
            <a:picLocks noChangeAspect="1"/>
          </p:cNvPicPr>
          <p:nvPr/>
        </p:nvPicPr>
        <p:blipFill>
          <a:blip r:embed="rId4"/>
          <a:stretch>
            <a:fillRect/>
          </a:stretch>
        </p:blipFill>
        <p:spPr>
          <a:xfrm>
            <a:off x="4257877" y="770184"/>
            <a:ext cx="6729812" cy="2793372"/>
          </a:xfrm>
          <a:prstGeom prst="rect">
            <a:avLst/>
          </a:prstGeom>
        </p:spPr>
      </p:pic>
      <p:pic>
        <p:nvPicPr>
          <p:cNvPr id="6" name="Picture 5"/>
          <p:cNvPicPr>
            <a:picLocks noChangeAspect="1"/>
          </p:cNvPicPr>
          <p:nvPr/>
        </p:nvPicPr>
        <p:blipFill>
          <a:blip r:embed="rId2"/>
          <a:stretch>
            <a:fillRect/>
          </a:stretch>
        </p:blipFill>
        <p:spPr>
          <a:xfrm>
            <a:off x="2770735" y="3715956"/>
            <a:ext cx="5589432" cy="3158833"/>
          </a:xfrm>
          <a:prstGeom prst="rect">
            <a:avLst/>
          </a:prstGeom>
        </p:spPr>
      </p:pic>
    </p:spTree>
    <p:extLst>
      <p:ext uri="{BB962C8B-B14F-4D97-AF65-F5344CB8AC3E}">
        <p14:creationId xmlns:p14="http://schemas.microsoft.com/office/powerpoint/2010/main" val="2428049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lgn="ctr">
              <a:buNone/>
            </a:pPr>
            <a:r>
              <a:rPr lang="en-US" sz="1500" b="1" dirty="0" smtClean="0"/>
              <a:t>Azure Managed Disks:</a:t>
            </a:r>
          </a:p>
          <a:p>
            <a:pPr>
              <a:buFont typeface="Wingdings" panose="05000000000000000000" pitchFamily="2" charset="2"/>
              <a:buChar char="à"/>
            </a:pPr>
            <a:r>
              <a:rPr lang="en-US" sz="1500" dirty="0" smtClean="0">
                <a:sym typeface="Wingdings" panose="05000000000000000000" pitchFamily="2" charset="2"/>
              </a:rPr>
              <a:t>Traditional way to create the storage in azure is storage account.</a:t>
            </a:r>
          </a:p>
          <a:p>
            <a:pPr>
              <a:buFont typeface="Wingdings" panose="05000000000000000000" pitchFamily="2" charset="2"/>
              <a:buChar char="à"/>
            </a:pPr>
            <a:r>
              <a:rPr lang="en-US" sz="1500" dirty="0" smtClean="0">
                <a:sym typeface="Wingdings" panose="05000000000000000000" pitchFamily="2" charset="2"/>
              </a:rPr>
              <a:t>The storage account has some limitations as it only supports </a:t>
            </a:r>
            <a:r>
              <a:rPr lang="en-US" sz="1500" dirty="0" err="1" smtClean="0">
                <a:sym typeface="Wingdings" panose="05000000000000000000" pitchFamily="2" charset="2"/>
              </a:rPr>
              <a:t>upto</a:t>
            </a:r>
            <a:r>
              <a:rPr lang="en-US" sz="1500" dirty="0" smtClean="0">
                <a:sym typeface="Wingdings" panose="05000000000000000000" pitchFamily="2" charset="2"/>
              </a:rPr>
              <a:t> 20000 IOPS. And we can create </a:t>
            </a:r>
            <a:r>
              <a:rPr lang="en-US" sz="1500" dirty="0" err="1" smtClean="0">
                <a:sym typeface="Wingdings" panose="05000000000000000000" pitchFamily="2" charset="2"/>
              </a:rPr>
              <a:t>upto</a:t>
            </a:r>
            <a:r>
              <a:rPr lang="en-US" sz="1500" dirty="0" smtClean="0">
                <a:sym typeface="Wingdings" panose="05000000000000000000" pitchFamily="2" charset="2"/>
              </a:rPr>
              <a:t> 250 storage account.</a:t>
            </a:r>
          </a:p>
          <a:p>
            <a:pPr>
              <a:buFont typeface="Wingdings" panose="05000000000000000000" pitchFamily="2" charset="2"/>
              <a:buChar char="à"/>
            </a:pPr>
            <a:r>
              <a:rPr lang="en-US" sz="1500" dirty="0" smtClean="0">
                <a:sym typeface="Wingdings" panose="05000000000000000000" pitchFamily="2" charset="2"/>
              </a:rPr>
              <a:t>That means we can’t keep more than 40 VM’s in a single storage account. The is a IOPS crunch.</a:t>
            </a:r>
          </a:p>
          <a:p>
            <a:pPr>
              <a:buFont typeface="Wingdings" panose="05000000000000000000" pitchFamily="2" charset="2"/>
              <a:buChar char="à"/>
            </a:pPr>
            <a:r>
              <a:rPr lang="en-US" sz="1500" dirty="0" smtClean="0">
                <a:sym typeface="Wingdings" panose="05000000000000000000" pitchFamily="2" charset="2"/>
              </a:rPr>
              <a:t>Managed disk provides us the better performance, because we don’t need to worry about the storage limits (IOPS).</a:t>
            </a:r>
          </a:p>
          <a:p>
            <a:pPr>
              <a:buFont typeface="Wingdings" panose="05000000000000000000" pitchFamily="2" charset="2"/>
              <a:buChar char="à"/>
            </a:pPr>
            <a:r>
              <a:rPr lang="en-US" sz="1500" dirty="0" smtClean="0">
                <a:sym typeface="Wingdings" panose="05000000000000000000" pitchFamily="2" charset="2"/>
              </a:rPr>
              <a:t>It can support </a:t>
            </a:r>
            <a:r>
              <a:rPr lang="en-US" sz="1500" dirty="0" err="1" smtClean="0">
                <a:sym typeface="Wingdings" panose="05000000000000000000" pitchFamily="2" charset="2"/>
              </a:rPr>
              <a:t>upto</a:t>
            </a:r>
            <a:r>
              <a:rPr lang="en-US" sz="1500" dirty="0" smtClean="0">
                <a:sym typeface="Wingdings" panose="05000000000000000000" pitchFamily="2" charset="2"/>
              </a:rPr>
              <a:t> 20000 disks per subscription. 10k standard and 10k premium disks can be supported.</a:t>
            </a:r>
          </a:p>
          <a:p>
            <a:pPr>
              <a:buFont typeface="Wingdings" panose="05000000000000000000" pitchFamily="2" charset="2"/>
              <a:buChar char="à"/>
            </a:pPr>
            <a:endParaRPr lang="en-US" sz="1500" dirty="0"/>
          </a:p>
        </p:txBody>
      </p:sp>
      <p:pic>
        <p:nvPicPr>
          <p:cNvPr id="2" name="Picture 1"/>
          <p:cNvPicPr>
            <a:picLocks noChangeAspect="1"/>
          </p:cNvPicPr>
          <p:nvPr/>
        </p:nvPicPr>
        <p:blipFill>
          <a:blip r:embed="rId2"/>
          <a:stretch>
            <a:fillRect/>
          </a:stretch>
        </p:blipFill>
        <p:spPr>
          <a:xfrm>
            <a:off x="1648597" y="3425780"/>
            <a:ext cx="9285565" cy="3258355"/>
          </a:xfrm>
          <a:prstGeom prst="rect">
            <a:avLst/>
          </a:prstGeom>
        </p:spPr>
      </p:pic>
    </p:spTree>
    <p:extLst>
      <p:ext uri="{BB962C8B-B14F-4D97-AF65-F5344CB8AC3E}">
        <p14:creationId xmlns:p14="http://schemas.microsoft.com/office/powerpoint/2010/main" val="40954794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Azure VPN:</a:t>
            </a:r>
          </a:p>
          <a:p>
            <a:pPr>
              <a:buFont typeface="Wingdings" panose="05000000000000000000" pitchFamily="2" charset="2"/>
              <a:buChar char="à"/>
            </a:pPr>
            <a:r>
              <a:rPr lang="en-US" sz="1500" dirty="0" smtClean="0">
                <a:sym typeface="Wingdings" panose="05000000000000000000" pitchFamily="2" charset="2"/>
              </a:rPr>
              <a:t>It is basically a encrypted tunnel to transfer traffic, it is a private network to connect azure machines to other networks (on-</a:t>
            </a:r>
            <a:r>
              <a:rPr lang="en-US" sz="1500" dirty="0" err="1" smtClean="0">
                <a:sym typeface="Wingdings" panose="05000000000000000000" pitchFamily="2" charset="2"/>
              </a:rPr>
              <a:t>premisis</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It travels through public internet but it is encrypted.</a:t>
            </a:r>
          </a:p>
          <a:p>
            <a:pPr>
              <a:buFont typeface="Wingdings" panose="05000000000000000000" pitchFamily="2" charset="2"/>
              <a:buChar char="à"/>
            </a:pPr>
            <a:r>
              <a:rPr lang="en-US" sz="1500" dirty="0" smtClean="0">
                <a:sym typeface="Wingdings" panose="05000000000000000000" pitchFamily="2" charset="2"/>
              </a:rPr>
              <a:t>It follows the client server architecture. The on-</a:t>
            </a:r>
            <a:r>
              <a:rPr lang="en-US" sz="1500" dirty="0" err="1" smtClean="0">
                <a:sym typeface="Wingdings" panose="05000000000000000000" pitchFamily="2" charset="2"/>
              </a:rPr>
              <a:t>prem</a:t>
            </a:r>
            <a:r>
              <a:rPr lang="en-US" sz="1500" dirty="0" smtClean="0">
                <a:sym typeface="Wingdings" panose="05000000000000000000" pitchFamily="2" charset="2"/>
              </a:rPr>
              <a:t> servers has to install the </a:t>
            </a:r>
            <a:r>
              <a:rPr lang="en-US" sz="1500" dirty="0" err="1" smtClean="0">
                <a:sym typeface="Wingdings" panose="05000000000000000000" pitchFamily="2" charset="2"/>
              </a:rPr>
              <a:t>vpn</a:t>
            </a:r>
            <a:r>
              <a:rPr lang="en-US" sz="1500" dirty="0" smtClean="0">
                <a:sym typeface="Wingdings" panose="05000000000000000000" pitchFamily="2" charset="2"/>
              </a:rPr>
              <a:t> </a:t>
            </a:r>
            <a:r>
              <a:rPr lang="en-US" sz="1500" dirty="0" err="1" smtClean="0">
                <a:sym typeface="Wingdings" panose="05000000000000000000" pitchFamily="2" charset="2"/>
              </a:rPr>
              <a:t>softwares</a:t>
            </a:r>
            <a:r>
              <a:rPr lang="en-US" sz="1500" dirty="0" smtClean="0">
                <a:sym typeface="Wingdings" panose="05000000000000000000" pitchFamily="2" charset="2"/>
              </a:rPr>
              <a:t>. Then on-</a:t>
            </a:r>
            <a:r>
              <a:rPr lang="en-US" sz="1500" dirty="0" err="1" smtClean="0">
                <a:sym typeface="Wingdings" panose="05000000000000000000" pitchFamily="2" charset="2"/>
              </a:rPr>
              <a:t>prem</a:t>
            </a:r>
            <a:r>
              <a:rPr lang="en-US" sz="1500" dirty="0" smtClean="0">
                <a:sym typeface="Wingdings" panose="05000000000000000000" pitchFamily="2" charset="2"/>
              </a:rPr>
              <a:t> and azure network will connect with help of </a:t>
            </a:r>
            <a:r>
              <a:rPr lang="en-US" sz="1500" dirty="0" err="1" smtClean="0">
                <a:sym typeface="Wingdings" panose="05000000000000000000" pitchFamily="2" charset="2"/>
              </a:rPr>
              <a:t>vpn</a:t>
            </a:r>
            <a:r>
              <a:rPr lang="en-US" sz="1500" dirty="0" smtClean="0">
                <a:sym typeface="Wingdings" panose="05000000000000000000" pitchFamily="2" charset="2"/>
              </a:rPr>
              <a:t> gateway.</a:t>
            </a:r>
          </a:p>
          <a:p>
            <a:pPr>
              <a:buFont typeface="Wingdings" panose="05000000000000000000" pitchFamily="2" charset="2"/>
              <a:buChar char="à"/>
            </a:pPr>
            <a:r>
              <a:rPr lang="en-US" sz="1500" dirty="0" smtClean="0">
                <a:sym typeface="Wingdings" panose="05000000000000000000" pitchFamily="2" charset="2"/>
              </a:rPr>
              <a:t>Once connect we can access the on-</a:t>
            </a:r>
            <a:r>
              <a:rPr lang="en-US" sz="1500" dirty="0" err="1" smtClean="0">
                <a:sym typeface="Wingdings" panose="05000000000000000000" pitchFamily="2" charset="2"/>
              </a:rPr>
              <a:t>prem</a:t>
            </a:r>
            <a:r>
              <a:rPr lang="en-US" sz="1500" dirty="0" smtClean="0">
                <a:sym typeface="Wingdings" panose="05000000000000000000" pitchFamily="2" charset="2"/>
              </a:rPr>
              <a:t> servers using private </a:t>
            </a:r>
            <a:r>
              <a:rPr lang="en-US" sz="1500" dirty="0" err="1" smtClean="0">
                <a:sym typeface="Wingdings" panose="05000000000000000000" pitchFamily="2" charset="2"/>
              </a:rPr>
              <a:t>ip</a:t>
            </a:r>
            <a:r>
              <a:rPr lang="en-US" sz="1500" dirty="0" smtClean="0">
                <a:sym typeface="Wingdings" panose="05000000000000000000" pitchFamily="2" charset="2"/>
              </a:rPr>
              <a:t> addresses.</a:t>
            </a:r>
          </a:p>
          <a:p>
            <a:pPr>
              <a:buFont typeface="Wingdings" panose="05000000000000000000" pitchFamily="2" charset="2"/>
              <a:buChar char="à"/>
            </a:pPr>
            <a:r>
              <a:rPr lang="en-US" sz="1500" dirty="0" smtClean="0">
                <a:sym typeface="Wingdings" panose="05000000000000000000" pitchFamily="2" charset="2"/>
              </a:rPr>
              <a:t>We have 3 types of </a:t>
            </a:r>
            <a:r>
              <a:rPr lang="en-US" sz="1500" dirty="0" err="1" smtClean="0">
                <a:sym typeface="Wingdings" panose="05000000000000000000" pitchFamily="2" charset="2"/>
              </a:rPr>
              <a:t>vpns</a:t>
            </a:r>
            <a:r>
              <a:rPr lang="en-US" sz="1500" dirty="0" smtClean="0">
                <a:sym typeface="Wingdings" panose="05000000000000000000" pitchFamily="2" charset="2"/>
              </a:rPr>
              <a:t>.</a:t>
            </a:r>
          </a:p>
          <a:p>
            <a:pPr marL="342900" indent="-342900">
              <a:buAutoNum type="arabicParenR"/>
            </a:pPr>
            <a:r>
              <a:rPr lang="en-US" sz="1500" dirty="0" smtClean="0">
                <a:sym typeface="Wingdings" panose="05000000000000000000" pitchFamily="2" charset="2"/>
              </a:rPr>
              <a:t>Point to site (P2S): It is used when we have less clients in on-</a:t>
            </a:r>
            <a:r>
              <a:rPr lang="en-US" sz="1500" dirty="0" err="1" smtClean="0">
                <a:sym typeface="Wingdings" panose="05000000000000000000" pitchFamily="2" charset="2"/>
              </a:rPr>
              <a:t>prem</a:t>
            </a:r>
            <a:r>
              <a:rPr lang="en-US" sz="1500" dirty="0" smtClean="0">
                <a:sym typeface="Wingdings" panose="05000000000000000000" pitchFamily="2" charset="2"/>
              </a:rPr>
              <a:t> servers.</a:t>
            </a:r>
          </a:p>
          <a:p>
            <a:pPr marL="342900" indent="-342900">
              <a:buAutoNum type="arabicParenR"/>
            </a:pPr>
            <a:r>
              <a:rPr lang="en-US" sz="1500" dirty="0" smtClean="0">
                <a:sym typeface="Wingdings" panose="05000000000000000000" pitchFamily="2" charset="2"/>
              </a:rPr>
              <a:t> Site to site (s2s): This mostly used in the office environment. We need to configure the </a:t>
            </a:r>
            <a:r>
              <a:rPr lang="en-US" sz="1500" dirty="0" err="1" smtClean="0">
                <a:sym typeface="Wingdings" panose="05000000000000000000" pitchFamily="2" charset="2"/>
              </a:rPr>
              <a:t>vpn</a:t>
            </a:r>
            <a:r>
              <a:rPr lang="en-US" sz="1500" dirty="0" smtClean="0">
                <a:sym typeface="Wingdings" panose="05000000000000000000" pitchFamily="2" charset="2"/>
              </a:rPr>
              <a:t> devise for this.</a:t>
            </a:r>
          </a:p>
          <a:p>
            <a:pPr marL="342900" indent="-342900">
              <a:buAutoNum type="arabicParenR"/>
            </a:pPr>
            <a:r>
              <a:rPr lang="en-US" sz="1500" dirty="0" err="1" smtClean="0">
                <a:sym typeface="Wingdings" panose="05000000000000000000" pitchFamily="2" charset="2"/>
              </a:rPr>
              <a:t>ExpressRoute</a:t>
            </a:r>
            <a:r>
              <a:rPr lang="en-US" sz="1500" dirty="0" smtClean="0">
                <a:sym typeface="Wingdings" panose="05000000000000000000" pitchFamily="2" charset="2"/>
              </a:rPr>
              <a:t>: Special type what Microsoft providing to us.</a:t>
            </a:r>
            <a:endParaRPr lang="en-US" sz="1500" dirty="0"/>
          </a:p>
        </p:txBody>
      </p:sp>
      <p:pic>
        <p:nvPicPr>
          <p:cNvPr id="2" name="Picture 1"/>
          <p:cNvPicPr>
            <a:picLocks noChangeAspect="1"/>
          </p:cNvPicPr>
          <p:nvPr/>
        </p:nvPicPr>
        <p:blipFill>
          <a:blip r:embed="rId2"/>
          <a:stretch>
            <a:fillRect/>
          </a:stretch>
        </p:blipFill>
        <p:spPr>
          <a:xfrm>
            <a:off x="1836546" y="3397794"/>
            <a:ext cx="8433045" cy="3273462"/>
          </a:xfrm>
          <a:prstGeom prst="rect">
            <a:avLst/>
          </a:prstGeom>
        </p:spPr>
      </p:pic>
    </p:spTree>
    <p:extLst>
      <p:ext uri="{BB962C8B-B14F-4D97-AF65-F5344CB8AC3E}">
        <p14:creationId xmlns:p14="http://schemas.microsoft.com/office/powerpoint/2010/main" val="19033377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fontScale="92500" lnSpcReduction="10000"/>
          </a:bodyPr>
          <a:lstStyle/>
          <a:p>
            <a:pPr marL="0" indent="0">
              <a:buNone/>
            </a:pPr>
            <a:r>
              <a:rPr lang="en-US" sz="1500" b="1" dirty="0" smtClean="0"/>
              <a:t>Virtual Network Gateway: </a:t>
            </a:r>
          </a:p>
          <a:p>
            <a:pPr>
              <a:buFont typeface="Wingdings" panose="05000000000000000000" pitchFamily="2" charset="2"/>
              <a:buChar char="à"/>
            </a:pPr>
            <a:r>
              <a:rPr lang="en-US" sz="1500" dirty="0" smtClean="0">
                <a:sym typeface="Wingdings" panose="05000000000000000000" pitchFamily="2" charset="2"/>
              </a:rPr>
              <a:t>It is special type of virtual network gateway that used to send the </a:t>
            </a:r>
            <a:r>
              <a:rPr lang="en-US" sz="1500" dirty="0" err="1" smtClean="0">
                <a:sym typeface="Wingdings" panose="05000000000000000000" pitchFamily="2" charset="2"/>
              </a:rPr>
              <a:t>ecrypted</a:t>
            </a:r>
            <a:r>
              <a:rPr lang="en-US" sz="1500" dirty="0" smtClean="0">
                <a:sym typeface="Wingdings" panose="05000000000000000000" pitchFamily="2" charset="2"/>
              </a:rPr>
              <a:t> traffic b/w azure virtual network and on-premises traffic over the public internet.</a:t>
            </a:r>
          </a:p>
          <a:p>
            <a:pPr marL="0" indent="0">
              <a:buNone/>
            </a:pPr>
            <a:r>
              <a:rPr lang="en-US" sz="1500" b="1" dirty="0" smtClean="0">
                <a:sym typeface="Wingdings" panose="05000000000000000000" pitchFamily="2" charset="2"/>
              </a:rPr>
              <a:t>P2S LAB</a:t>
            </a:r>
            <a:r>
              <a:rPr lang="en-US" sz="1500" dirty="0" smtClean="0">
                <a:sym typeface="Wingdings" panose="05000000000000000000" pitchFamily="2" charset="2"/>
              </a:rPr>
              <a:t>:</a:t>
            </a:r>
            <a:r>
              <a:rPr lang="en-US" sz="1500" dirty="0">
                <a:sym typeface="Wingdings" panose="05000000000000000000" pitchFamily="2" charset="2"/>
              </a:rPr>
              <a:t> </a:t>
            </a:r>
            <a:r>
              <a:rPr lang="en-US" sz="1500" dirty="0" smtClean="0">
                <a:sym typeface="Wingdings" panose="05000000000000000000" pitchFamily="2" charset="2"/>
              </a:rPr>
              <a:t>create virtual network gateway.</a:t>
            </a:r>
          </a:p>
          <a:p>
            <a:pPr marL="0" indent="0">
              <a:buNone/>
            </a:pPr>
            <a:r>
              <a:rPr lang="en-US" sz="1500" dirty="0" err="1" smtClean="0">
                <a:sym typeface="Wingdings" panose="05000000000000000000" pitchFamily="2" charset="2"/>
              </a:rPr>
              <a:t>Vpn</a:t>
            </a:r>
            <a:r>
              <a:rPr lang="en-US" sz="1500" dirty="0" smtClean="0">
                <a:sym typeface="Wingdings" panose="05000000000000000000" pitchFamily="2" charset="2"/>
              </a:rPr>
              <a:t> type: </a:t>
            </a:r>
          </a:p>
          <a:p>
            <a:pPr marL="342900" indent="-342900">
              <a:buAutoNum type="arabicParenR"/>
            </a:pPr>
            <a:r>
              <a:rPr lang="en-US" sz="1500" dirty="0" smtClean="0">
                <a:sym typeface="Wingdings" panose="05000000000000000000" pitchFamily="2" charset="2"/>
              </a:rPr>
              <a:t>Route based: this one we used to configure the p2s or s2s.</a:t>
            </a:r>
          </a:p>
          <a:p>
            <a:pPr marL="0" indent="0">
              <a:buNone/>
            </a:pPr>
            <a:r>
              <a:rPr lang="en-US" sz="1500" dirty="0" smtClean="0">
                <a:sym typeface="Wingdings" panose="05000000000000000000" pitchFamily="2" charset="2"/>
              </a:rPr>
              <a:t>Gateway subnet: this is special type of subnet which used on the azure </a:t>
            </a:r>
            <a:r>
              <a:rPr lang="en-US" sz="1500" dirty="0" err="1" smtClean="0">
                <a:sym typeface="Wingdings" panose="05000000000000000000" pitchFamily="2" charset="2"/>
              </a:rPr>
              <a:t>vpn</a:t>
            </a:r>
            <a:r>
              <a:rPr lang="en-US" sz="1500" dirty="0" smtClean="0">
                <a:sym typeface="Wingdings" panose="05000000000000000000" pitchFamily="2" charset="2"/>
              </a:rPr>
              <a:t> services.</a:t>
            </a:r>
          </a:p>
          <a:p>
            <a:pPr marL="0" indent="0">
              <a:buNone/>
            </a:pPr>
            <a:r>
              <a:rPr lang="en-US" sz="1500" dirty="0" smtClean="0">
                <a:sym typeface="Wingdings" panose="05000000000000000000" pitchFamily="2" charset="2"/>
              </a:rPr>
              <a:t>Public IP: It is because the data only will go through public network. But it is encrypted.</a:t>
            </a:r>
          </a:p>
          <a:p>
            <a:pPr marL="0" indent="0">
              <a:buNone/>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Go to </a:t>
            </a:r>
            <a:r>
              <a:rPr lang="en-US" sz="1500" dirty="0" err="1" smtClean="0">
                <a:sym typeface="Wingdings" panose="05000000000000000000" pitchFamily="2" charset="2"/>
              </a:rPr>
              <a:t>vnet</a:t>
            </a:r>
            <a:r>
              <a:rPr lang="en-US" sz="1500" dirty="0" smtClean="0">
                <a:sym typeface="Wingdings" panose="05000000000000000000" pitchFamily="2" charset="2"/>
              </a:rPr>
              <a:t> gateway  point to site configuration.</a:t>
            </a:r>
          </a:p>
          <a:p>
            <a:pPr marL="0" indent="0">
              <a:buNone/>
            </a:pPr>
            <a:r>
              <a:rPr lang="en-US" sz="1500" dirty="0" smtClean="0">
                <a:sym typeface="Wingdings" panose="05000000000000000000" pitchFamily="2" charset="2"/>
              </a:rPr>
              <a:t>Address Pool: This works like DHCP. Once you are connected on-</a:t>
            </a:r>
            <a:r>
              <a:rPr lang="en-US" sz="1500" dirty="0" err="1" smtClean="0">
                <a:sym typeface="Wingdings" panose="05000000000000000000" pitchFamily="2" charset="2"/>
              </a:rPr>
              <a:t>prem</a:t>
            </a:r>
            <a:r>
              <a:rPr lang="en-US" sz="1500" dirty="0" smtClean="0">
                <a:sym typeface="Wingdings" panose="05000000000000000000" pitchFamily="2" charset="2"/>
              </a:rPr>
              <a:t> machine to azure machine with </a:t>
            </a:r>
            <a:r>
              <a:rPr lang="en-US" sz="1500" dirty="0" err="1" smtClean="0">
                <a:sym typeface="Wingdings" panose="05000000000000000000" pitchFamily="2" charset="2"/>
              </a:rPr>
              <a:t>vpn</a:t>
            </a:r>
            <a:r>
              <a:rPr lang="en-US" sz="1500" dirty="0" smtClean="0">
                <a:sym typeface="Wingdings" panose="05000000000000000000" pitchFamily="2" charset="2"/>
              </a:rPr>
              <a:t> client software then this pool will gives you an </a:t>
            </a:r>
            <a:r>
              <a:rPr lang="en-US" sz="1500" dirty="0" err="1" smtClean="0">
                <a:sym typeface="Wingdings" panose="05000000000000000000" pitchFamily="2" charset="2"/>
              </a:rPr>
              <a:t>ip</a:t>
            </a:r>
            <a:r>
              <a:rPr lang="en-US" sz="1500" dirty="0" smtClean="0">
                <a:sym typeface="Wingdings" panose="05000000000000000000" pitchFamily="2" charset="2"/>
              </a:rPr>
              <a:t> address. That means azure will give one </a:t>
            </a:r>
            <a:r>
              <a:rPr lang="en-US" sz="1500" dirty="0" err="1" smtClean="0">
                <a:sym typeface="Wingdings" panose="05000000000000000000" pitchFamily="2" charset="2"/>
              </a:rPr>
              <a:t>ip</a:t>
            </a:r>
            <a:r>
              <a:rPr lang="en-US" sz="1500" dirty="0" smtClean="0">
                <a:sym typeface="Wingdings" panose="05000000000000000000" pitchFamily="2" charset="2"/>
              </a:rPr>
              <a:t> to you on-</a:t>
            </a:r>
            <a:r>
              <a:rPr lang="en-US" sz="1500" dirty="0" err="1" smtClean="0">
                <a:sym typeface="Wingdings" panose="05000000000000000000" pitchFamily="2" charset="2"/>
              </a:rPr>
              <a:t>prem</a:t>
            </a:r>
            <a:r>
              <a:rPr lang="en-US" sz="1500" dirty="0" smtClean="0">
                <a:sym typeface="Wingdings" panose="05000000000000000000" pitchFamily="2" charset="2"/>
              </a:rPr>
              <a:t> (client) machine.</a:t>
            </a:r>
          </a:p>
          <a:p>
            <a:pPr marL="0" indent="0">
              <a:buNone/>
            </a:pPr>
            <a:r>
              <a:rPr lang="en-US" sz="1500" dirty="0" smtClean="0">
                <a:sym typeface="Wingdings" panose="05000000000000000000" pitchFamily="2" charset="2"/>
              </a:rPr>
              <a:t>Tunnel type: IKEv2 and </a:t>
            </a:r>
            <a:r>
              <a:rPr lang="en-US" sz="1500" dirty="0" err="1" smtClean="0">
                <a:sym typeface="Wingdings" panose="05000000000000000000" pitchFamily="2" charset="2"/>
              </a:rPr>
              <a:t>sspt</a:t>
            </a:r>
            <a:r>
              <a:rPr lang="en-US" sz="1500" dirty="0" smtClean="0">
                <a:sym typeface="Wingdings" panose="05000000000000000000" pitchFamily="2" charset="2"/>
              </a:rPr>
              <a:t> (</a:t>
            </a:r>
            <a:r>
              <a:rPr lang="en-US" sz="1500" dirty="0" err="1" smtClean="0">
                <a:sym typeface="Wingdings" panose="05000000000000000000" pitchFamily="2" charset="2"/>
              </a:rPr>
              <a:t>ssl</a:t>
            </a:r>
            <a:r>
              <a:rPr lang="en-US" sz="1500" dirty="0" smtClean="0">
                <a:sym typeface="Wingdings" panose="05000000000000000000" pitchFamily="2" charset="2"/>
              </a:rPr>
              <a:t>)</a:t>
            </a:r>
          </a:p>
          <a:p>
            <a:pPr marL="0" indent="0">
              <a:buNone/>
            </a:pPr>
            <a:r>
              <a:rPr lang="en-US" sz="1500" dirty="0" err="1" smtClean="0">
                <a:sym typeface="Wingdings" panose="05000000000000000000" pitchFamily="2" charset="2"/>
              </a:rPr>
              <a:t>Authontication</a:t>
            </a:r>
            <a:r>
              <a:rPr lang="en-US" sz="1500" dirty="0" smtClean="0">
                <a:sym typeface="Wingdings" panose="05000000000000000000" pitchFamily="2" charset="2"/>
              </a:rPr>
              <a:t> type: azure certificate. It requires for authentication on-</a:t>
            </a:r>
            <a:r>
              <a:rPr lang="en-US" sz="1500" dirty="0" err="1" smtClean="0">
                <a:sym typeface="Wingdings" panose="05000000000000000000" pitchFamily="2" charset="2"/>
              </a:rPr>
              <a:t>prem</a:t>
            </a:r>
            <a:r>
              <a:rPr lang="en-US" sz="1500" dirty="0" smtClean="0">
                <a:sym typeface="Wingdings" panose="05000000000000000000" pitchFamily="2" charset="2"/>
              </a:rPr>
              <a:t> and azure server.</a:t>
            </a:r>
          </a:p>
          <a:p>
            <a:pPr marL="0" indent="0">
              <a:buNone/>
            </a:pPr>
            <a:r>
              <a:rPr lang="en-US" sz="1500" dirty="0" smtClean="0">
                <a:sym typeface="Wingdings" panose="05000000000000000000" pitchFamily="2" charset="2"/>
              </a:rPr>
              <a:t>Generate Cert: </a:t>
            </a:r>
          </a:p>
          <a:p>
            <a:pPr marL="0" indent="0">
              <a:buNone/>
            </a:pPr>
            <a:r>
              <a:rPr lang="en-US" sz="1500" dirty="0"/>
              <a:t>$cert = New-</a:t>
            </a:r>
            <a:r>
              <a:rPr lang="en-US" sz="1500" dirty="0" err="1"/>
              <a:t>SelfSignedCertificate</a:t>
            </a:r>
            <a:r>
              <a:rPr lang="en-US" sz="1500" dirty="0"/>
              <a:t> -Type Custom -</a:t>
            </a:r>
            <a:r>
              <a:rPr lang="en-US" sz="1500" dirty="0" err="1"/>
              <a:t>KeySpec</a:t>
            </a:r>
            <a:r>
              <a:rPr lang="en-US" sz="1500" dirty="0"/>
              <a:t> Signature `</a:t>
            </a:r>
          </a:p>
          <a:p>
            <a:pPr marL="0" indent="0">
              <a:buNone/>
            </a:pPr>
            <a:r>
              <a:rPr lang="en-US" sz="1500" dirty="0"/>
              <a:t>-Subject "CN=P2SRootCert" -</a:t>
            </a:r>
            <a:r>
              <a:rPr lang="en-US" sz="1500" dirty="0" err="1"/>
              <a:t>KeyExportPolicy</a:t>
            </a:r>
            <a:r>
              <a:rPr lang="en-US" sz="1500" dirty="0"/>
              <a:t> Exportable `</a:t>
            </a:r>
          </a:p>
          <a:p>
            <a:pPr marL="0" indent="0">
              <a:buNone/>
            </a:pPr>
            <a:r>
              <a:rPr lang="en-US" sz="1500" dirty="0"/>
              <a:t>-</a:t>
            </a:r>
            <a:r>
              <a:rPr lang="en-US" sz="1500" dirty="0" err="1"/>
              <a:t>HashAlgorithm</a:t>
            </a:r>
            <a:r>
              <a:rPr lang="en-US" sz="1500" dirty="0"/>
              <a:t> sha256 -</a:t>
            </a:r>
            <a:r>
              <a:rPr lang="en-US" sz="1500" dirty="0" err="1"/>
              <a:t>KeyLength</a:t>
            </a:r>
            <a:r>
              <a:rPr lang="en-US" sz="1500" dirty="0"/>
              <a:t> 2048 `</a:t>
            </a:r>
          </a:p>
          <a:p>
            <a:pPr marL="0" indent="0">
              <a:buNone/>
            </a:pPr>
            <a:r>
              <a:rPr lang="en-US" sz="1500" dirty="0"/>
              <a:t>-</a:t>
            </a:r>
            <a:r>
              <a:rPr lang="en-US" sz="1500" dirty="0" err="1"/>
              <a:t>CertStoreLocation</a:t>
            </a:r>
            <a:r>
              <a:rPr lang="en-US" sz="1500" dirty="0"/>
              <a:t> "Cert:\</a:t>
            </a:r>
            <a:r>
              <a:rPr lang="en-US" sz="1500" dirty="0" err="1"/>
              <a:t>CurrentUser</a:t>
            </a:r>
            <a:r>
              <a:rPr lang="en-US" sz="1500" dirty="0"/>
              <a:t>\My" -</a:t>
            </a:r>
            <a:r>
              <a:rPr lang="en-US" sz="1500" dirty="0" err="1"/>
              <a:t>KeyUsageProperty</a:t>
            </a:r>
            <a:r>
              <a:rPr lang="en-US" sz="1500" dirty="0"/>
              <a:t> Sign -</a:t>
            </a:r>
            <a:r>
              <a:rPr lang="en-US" sz="1500" dirty="0" err="1"/>
              <a:t>KeyUsage</a:t>
            </a:r>
            <a:r>
              <a:rPr lang="en-US" sz="1500" dirty="0"/>
              <a:t> </a:t>
            </a:r>
            <a:r>
              <a:rPr lang="en-US" sz="1500" dirty="0" err="1" smtClean="0"/>
              <a:t>CertSign</a:t>
            </a:r>
            <a:endParaRPr lang="en-US" sz="1500" dirty="0" smtClean="0"/>
          </a:p>
          <a:p>
            <a:pPr marL="0" indent="0">
              <a:buNone/>
            </a:pPr>
            <a:endParaRPr lang="en-US" sz="1500" dirty="0"/>
          </a:p>
          <a:p>
            <a:pPr marL="0" indent="0">
              <a:buNone/>
            </a:pPr>
            <a:r>
              <a:rPr lang="en-US" sz="1500" dirty="0" smtClean="0">
                <a:sym typeface="Wingdings" panose="05000000000000000000" pitchFamily="2" charset="2"/>
              </a:rPr>
              <a:t>go to manage user certificate  personal  certificates  check the p2srootcert.</a:t>
            </a:r>
          </a:p>
          <a:p>
            <a:pPr marL="0" indent="0">
              <a:buNone/>
            </a:pPr>
            <a:r>
              <a:rPr lang="en-US" sz="1500" dirty="0">
                <a:hlinkClick r:id="rId2"/>
              </a:rPr>
              <a:t>https://</a:t>
            </a:r>
            <a:r>
              <a:rPr lang="en-US" sz="1500" dirty="0" smtClean="0">
                <a:hlinkClick r:id="rId2"/>
              </a:rPr>
              <a:t>learn.microsoft.com/en-us/azure/vpn-gateway/vpn-gateway-certificates-point-to-site</a:t>
            </a:r>
            <a:endParaRPr lang="en-US" sz="1500" dirty="0" smtClean="0"/>
          </a:p>
          <a:p>
            <a:pPr marL="0" indent="0">
              <a:buNone/>
            </a:pPr>
            <a:endParaRPr lang="en-US" sz="1500" dirty="0"/>
          </a:p>
        </p:txBody>
      </p:sp>
    </p:spTree>
    <p:extLst>
      <p:ext uri="{BB962C8B-B14F-4D97-AF65-F5344CB8AC3E}">
        <p14:creationId xmlns:p14="http://schemas.microsoft.com/office/powerpoint/2010/main" val="32952238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fontScale="92500" lnSpcReduction="20000"/>
          </a:bodyPr>
          <a:lstStyle/>
          <a:p>
            <a:pPr marL="0" indent="0">
              <a:buNone/>
            </a:pPr>
            <a:r>
              <a:rPr lang="en-US" sz="1500" dirty="0" smtClean="0"/>
              <a:t>Client cert:</a:t>
            </a:r>
          </a:p>
          <a:p>
            <a:pPr marL="0" indent="0">
              <a:buNone/>
            </a:pPr>
            <a:r>
              <a:rPr lang="en-US" sz="1500" dirty="0"/>
              <a:t>New-</a:t>
            </a:r>
            <a:r>
              <a:rPr lang="en-US" sz="1500" dirty="0" err="1"/>
              <a:t>SelfSignedCertificate</a:t>
            </a:r>
            <a:r>
              <a:rPr lang="en-US" sz="1500" dirty="0"/>
              <a:t> -Type Custom -</a:t>
            </a:r>
            <a:r>
              <a:rPr lang="en-US" sz="1500" dirty="0" err="1"/>
              <a:t>DnsName</a:t>
            </a:r>
            <a:r>
              <a:rPr lang="en-US" sz="1500" dirty="0"/>
              <a:t> P2SChildCert -</a:t>
            </a:r>
            <a:r>
              <a:rPr lang="en-US" sz="1500" dirty="0" err="1"/>
              <a:t>KeySpec</a:t>
            </a:r>
            <a:r>
              <a:rPr lang="en-US" sz="1500" dirty="0"/>
              <a:t> Signature `</a:t>
            </a:r>
          </a:p>
          <a:p>
            <a:pPr marL="0" indent="0">
              <a:buNone/>
            </a:pPr>
            <a:r>
              <a:rPr lang="en-US" sz="1500" dirty="0"/>
              <a:t>-Subject "CN=P2SChildCert" -</a:t>
            </a:r>
            <a:r>
              <a:rPr lang="en-US" sz="1500" dirty="0" err="1"/>
              <a:t>KeyExportPolicy</a:t>
            </a:r>
            <a:r>
              <a:rPr lang="en-US" sz="1500" dirty="0"/>
              <a:t> Exportable `</a:t>
            </a:r>
          </a:p>
          <a:p>
            <a:pPr marL="0" indent="0">
              <a:buNone/>
            </a:pPr>
            <a:r>
              <a:rPr lang="en-US" sz="1500" dirty="0"/>
              <a:t>-</a:t>
            </a:r>
            <a:r>
              <a:rPr lang="en-US" sz="1500" dirty="0" err="1"/>
              <a:t>HashAlgorithm</a:t>
            </a:r>
            <a:r>
              <a:rPr lang="en-US" sz="1500" dirty="0"/>
              <a:t> sha256 -</a:t>
            </a:r>
            <a:r>
              <a:rPr lang="en-US" sz="1500" dirty="0" err="1"/>
              <a:t>KeyLength</a:t>
            </a:r>
            <a:r>
              <a:rPr lang="en-US" sz="1500" dirty="0"/>
              <a:t> 2048 `</a:t>
            </a:r>
          </a:p>
          <a:p>
            <a:pPr marL="0" indent="0">
              <a:buNone/>
            </a:pPr>
            <a:r>
              <a:rPr lang="en-US" sz="1500" dirty="0"/>
              <a:t>-</a:t>
            </a:r>
            <a:r>
              <a:rPr lang="en-US" sz="1500" dirty="0" err="1"/>
              <a:t>CertStoreLocation</a:t>
            </a:r>
            <a:r>
              <a:rPr lang="en-US" sz="1500" dirty="0"/>
              <a:t> "Cert:\</a:t>
            </a:r>
            <a:r>
              <a:rPr lang="en-US" sz="1500" dirty="0" err="1"/>
              <a:t>CurrentUser</a:t>
            </a:r>
            <a:r>
              <a:rPr lang="en-US" sz="1500" dirty="0"/>
              <a:t>\My" `</a:t>
            </a:r>
          </a:p>
          <a:p>
            <a:pPr marL="0" indent="0">
              <a:buNone/>
            </a:pPr>
            <a:r>
              <a:rPr lang="en-US" sz="1500" dirty="0"/>
              <a:t>-Signer $cert -</a:t>
            </a:r>
            <a:r>
              <a:rPr lang="en-US" sz="1500" dirty="0" err="1"/>
              <a:t>TextExtension</a:t>
            </a:r>
            <a:r>
              <a:rPr lang="en-US" sz="1500" dirty="0"/>
              <a:t> @("2.5.29.37={text}1.3.6.1.5.5.7.3.2</a:t>
            </a:r>
            <a:r>
              <a:rPr lang="en-US" sz="1500" dirty="0" smtClean="0"/>
              <a:t>")</a:t>
            </a:r>
          </a:p>
          <a:p>
            <a:pPr marL="0" indent="0">
              <a:buNone/>
            </a:pPr>
            <a:endParaRPr lang="en-US" sz="1500" dirty="0"/>
          </a:p>
          <a:p>
            <a:pPr marL="0" indent="0">
              <a:buNone/>
            </a:pPr>
            <a:r>
              <a:rPr lang="en-US" sz="1500" dirty="0">
                <a:sym typeface="Wingdings" panose="05000000000000000000" pitchFamily="2" charset="2"/>
              </a:rPr>
              <a:t>go to manage user certificate  personal  certificates  check the </a:t>
            </a:r>
            <a:r>
              <a:rPr lang="en-US" sz="1500" dirty="0" smtClean="0">
                <a:sym typeface="Wingdings" panose="05000000000000000000" pitchFamily="2" charset="2"/>
              </a:rPr>
              <a:t>p2schildcert.</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Now export the root cert:</a:t>
            </a:r>
          </a:p>
          <a:p>
            <a:pPr marL="0" indent="0">
              <a:buNone/>
            </a:pPr>
            <a:r>
              <a:rPr lang="en-US" sz="1500" dirty="0" smtClean="0">
                <a:sym typeface="Wingdings" panose="05000000000000000000" pitchFamily="2" charset="2"/>
              </a:rPr>
              <a:t>Right click on cert All tasks  export  next  next  choose “Base-64”  next  </a:t>
            </a:r>
            <a:r>
              <a:rPr lang="en-US" sz="1500" dirty="0" err="1" smtClean="0">
                <a:sym typeface="Wingdings" panose="05000000000000000000" pitchFamily="2" charset="2"/>
              </a:rPr>
              <a:t>brouse</a:t>
            </a:r>
            <a:r>
              <a:rPr lang="en-US" sz="1500" dirty="0" smtClean="0">
                <a:sym typeface="Wingdings" panose="05000000000000000000" pitchFamily="2" charset="2"/>
              </a:rPr>
              <a:t> (locate in desktop)  save.  open cert with notepad copy only keys.</a:t>
            </a:r>
          </a:p>
          <a:p>
            <a:pPr marL="0" indent="0">
              <a:buNone/>
            </a:pPr>
            <a:r>
              <a:rPr lang="en-US" sz="1500" dirty="0" smtClean="0">
                <a:sym typeface="Wingdings" panose="05000000000000000000" pitchFamily="2" charset="2"/>
              </a:rPr>
              <a:t>Now go to portal paste the keys in the </a:t>
            </a:r>
            <a:r>
              <a:rPr lang="en-US" sz="1500" dirty="0" err="1" smtClean="0">
                <a:sym typeface="Wingdings" panose="05000000000000000000" pitchFamily="2" charset="2"/>
              </a:rPr>
              <a:t>rootcert</a:t>
            </a:r>
            <a:r>
              <a:rPr lang="en-US" sz="1500" dirty="0" smtClean="0">
                <a:sym typeface="Wingdings" panose="05000000000000000000" pitchFamily="2" charset="2"/>
              </a:rPr>
              <a:t>. save.</a:t>
            </a:r>
          </a:p>
          <a:p>
            <a:pPr marL="0" indent="0">
              <a:buNone/>
            </a:pPr>
            <a:endParaRPr lang="en-US" sz="1500" dirty="0"/>
          </a:p>
          <a:p>
            <a:pPr>
              <a:buFont typeface="Wingdings" panose="05000000000000000000" pitchFamily="2" charset="2"/>
              <a:buChar char="à"/>
            </a:pPr>
            <a:r>
              <a:rPr lang="en-US" sz="1500" dirty="0" smtClean="0">
                <a:sym typeface="Wingdings" panose="05000000000000000000" pitchFamily="2" charset="2"/>
              </a:rPr>
              <a:t>Now export the child cert </a:t>
            </a:r>
          </a:p>
          <a:p>
            <a:pPr marL="0" indent="0">
              <a:buNone/>
            </a:pPr>
            <a:r>
              <a:rPr lang="en-US" sz="1500" dirty="0">
                <a:sym typeface="Wingdings" panose="05000000000000000000" pitchFamily="2" charset="2"/>
              </a:rPr>
              <a:t>Right click on cert All tasks  </a:t>
            </a:r>
            <a:r>
              <a:rPr lang="en-US" sz="1500" dirty="0" smtClean="0">
                <a:sym typeface="Wingdings" panose="05000000000000000000" pitchFamily="2" charset="2"/>
              </a:rPr>
              <a:t>export select “yes, export private key”  next </a:t>
            </a:r>
            <a:r>
              <a:rPr lang="en-US" sz="1500" dirty="0" err="1" smtClean="0">
                <a:sym typeface="Wingdings" panose="05000000000000000000" pitchFamily="2" charset="2"/>
              </a:rPr>
              <a:t>providepassword</a:t>
            </a:r>
            <a:r>
              <a:rPr lang="en-US" sz="1500" dirty="0" smtClean="0">
                <a:sym typeface="Wingdings" panose="05000000000000000000" pitchFamily="2" charset="2"/>
              </a:rPr>
              <a:t>  choose path  save. (make sure saved like .</a:t>
            </a:r>
            <a:r>
              <a:rPr lang="en-US" sz="1500" dirty="0" err="1" smtClean="0">
                <a:sym typeface="Wingdings" panose="05000000000000000000" pitchFamily="2" charset="2"/>
              </a:rPr>
              <a:t>pfx</a:t>
            </a:r>
            <a:r>
              <a:rPr lang="en-US" sz="1500" dirty="0" smtClean="0">
                <a:sym typeface="Wingdings" panose="05000000000000000000" pitchFamily="2" charset="2"/>
              </a:rPr>
              <a:t> </a:t>
            </a:r>
            <a:r>
              <a:rPr lang="en-US" sz="1500" dirty="0" err="1" smtClean="0">
                <a:sym typeface="Wingdings" panose="05000000000000000000" pitchFamily="2" charset="2"/>
              </a:rPr>
              <a:t>formate</a:t>
            </a:r>
            <a:r>
              <a:rPr lang="en-US" sz="1500" dirty="0" smtClean="0">
                <a:sym typeface="Wingdings" panose="05000000000000000000" pitchFamily="2" charset="2"/>
              </a:rPr>
              <a:t>)</a:t>
            </a:r>
          </a:p>
          <a:p>
            <a:pPr marL="0" indent="0">
              <a:buNone/>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Now go to portal “Download VPN client” and save in local machine.  unzip it   Go to Widows Amd64  install it.</a:t>
            </a:r>
          </a:p>
          <a:p>
            <a:pPr marL="0" indent="0">
              <a:buNone/>
            </a:pPr>
            <a:r>
              <a:rPr lang="en-US" sz="1500" dirty="0" smtClean="0">
                <a:sym typeface="Wingdings" panose="05000000000000000000" pitchFamily="2" charset="2"/>
              </a:rPr>
              <a:t>Now (local)  setting  network and internet  </a:t>
            </a:r>
            <a:r>
              <a:rPr lang="en-US" sz="1500" dirty="0" err="1" smtClean="0">
                <a:sym typeface="Wingdings" panose="05000000000000000000" pitchFamily="2" charset="2"/>
              </a:rPr>
              <a:t>vPN</a:t>
            </a:r>
            <a:r>
              <a:rPr lang="en-US" sz="1500" dirty="0" smtClean="0">
                <a:sym typeface="Wingdings" panose="05000000000000000000" pitchFamily="2" charset="2"/>
              </a:rPr>
              <a:t>  you will see the </a:t>
            </a:r>
            <a:r>
              <a:rPr lang="en-US" sz="1500" dirty="0" err="1" smtClean="0">
                <a:sym typeface="Wingdings" panose="05000000000000000000" pitchFamily="2" charset="2"/>
              </a:rPr>
              <a:t>vpn</a:t>
            </a:r>
            <a:r>
              <a:rPr lang="en-US" sz="1500" dirty="0" smtClean="0">
                <a:sym typeface="Wingdings" panose="05000000000000000000" pitchFamily="2" charset="2"/>
              </a:rPr>
              <a:t> client  click on connect</a:t>
            </a:r>
          </a:p>
          <a:p>
            <a:pPr marL="0" indent="0">
              <a:buNone/>
            </a:pPr>
            <a:r>
              <a:rPr lang="en-US" sz="1500" dirty="0" smtClean="0">
                <a:sym typeface="Wingdings" panose="05000000000000000000" pitchFamily="2" charset="2"/>
              </a:rPr>
              <a:t>Checking;</a:t>
            </a:r>
          </a:p>
          <a:p>
            <a:pPr marL="0" indent="0">
              <a:buNone/>
            </a:pPr>
            <a:r>
              <a:rPr lang="en-US" sz="1500" dirty="0" smtClean="0">
                <a:sym typeface="Wingdings" panose="05000000000000000000" pitchFamily="2" charset="2"/>
              </a:rPr>
              <a:t>Local  </a:t>
            </a:r>
            <a:r>
              <a:rPr lang="en-US" sz="1500" dirty="0" err="1" smtClean="0">
                <a:sym typeface="Wingdings" panose="05000000000000000000" pitchFamily="2" charset="2"/>
              </a:rPr>
              <a:t>cmd</a:t>
            </a:r>
            <a:r>
              <a:rPr lang="en-US" sz="1500" dirty="0" smtClean="0">
                <a:sym typeface="Wingdings" panose="05000000000000000000" pitchFamily="2" charset="2"/>
              </a:rPr>
              <a:t>  type “</a:t>
            </a:r>
            <a:r>
              <a:rPr lang="en-US" sz="1500" dirty="0" err="1" smtClean="0">
                <a:sym typeface="Wingdings" panose="05000000000000000000" pitchFamily="2" charset="2"/>
              </a:rPr>
              <a:t>ipconfig</a:t>
            </a:r>
            <a:r>
              <a:rPr lang="en-US" sz="1500" dirty="0" smtClean="0">
                <a:sym typeface="Wingdings" panose="05000000000000000000" pitchFamily="2" charset="2"/>
              </a:rPr>
              <a:t>/all”  we can find the azure </a:t>
            </a:r>
            <a:r>
              <a:rPr lang="en-US" sz="1500" dirty="0" err="1" smtClean="0">
                <a:sym typeface="Wingdings" panose="05000000000000000000" pitchFamily="2" charset="2"/>
              </a:rPr>
              <a:t>ip</a:t>
            </a:r>
            <a:r>
              <a:rPr lang="en-US" sz="1500" dirty="0" smtClean="0">
                <a:sym typeface="Wingdings" panose="05000000000000000000" pitchFamily="2" charset="2"/>
              </a:rPr>
              <a:t> there.</a:t>
            </a:r>
          </a:p>
          <a:p>
            <a:pPr marL="0" indent="0">
              <a:buNone/>
            </a:pPr>
            <a:r>
              <a:rPr lang="en-US" sz="1500" dirty="0" smtClean="0">
                <a:sym typeface="Wingdings" panose="05000000000000000000" pitchFamily="2" charset="2"/>
              </a:rPr>
              <a:t>(Or) we can check in </a:t>
            </a:r>
            <a:r>
              <a:rPr lang="en-US" sz="1500" dirty="0" err="1" smtClean="0">
                <a:sym typeface="Wingdings" panose="05000000000000000000" pitchFamily="2" charset="2"/>
              </a:rPr>
              <a:t>wifi</a:t>
            </a:r>
            <a:r>
              <a:rPr lang="en-US" sz="1500" dirty="0" smtClean="0">
                <a:sym typeface="Wingdings" panose="05000000000000000000" pitchFamily="2" charset="2"/>
              </a:rPr>
              <a:t> option we can see the </a:t>
            </a:r>
            <a:r>
              <a:rPr lang="en-US" sz="1500" dirty="0" err="1" smtClean="0">
                <a:sym typeface="Wingdings" panose="05000000000000000000" pitchFamily="2" charset="2"/>
              </a:rPr>
              <a:t>vpn</a:t>
            </a:r>
            <a:r>
              <a:rPr lang="en-US" sz="1500" dirty="0" smtClean="0">
                <a:sym typeface="Wingdings" panose="05000000000000000000" pitchFamily="2" charset="2"/>
              </a:rPr>
              <a:t> there. </a:t>
            </a:r>
          </a:p>
          <a:p>
            <a:pPr marL="0" indent="0">
              <a:buNone/>
            </a:pPr>
            <a:r>
              <a:rPr lang="en-US" sz="1500" dirty="0" smtClean="0">
                <a:sym typeface="Wingdings" panose="05000000000000000000" pitchFamily="2" charset="2"/>
              </a:rPr>
              <a:t>** control panel  network and internet  network sharing center  </a:t>
            </a:r>
            <a:r>
              <a:rPr lang="en-US" sz="1500" dirty="0" err="1" smtClean="0">
                <a:sym typeface="Wingdings" panose="05000000000000000000" pitchFamily="2" charset="2"/>
              </a:rPr>
              <a:t>adapeter</a:t>
            </a:r>
            <a:r>
              <a:rPr lang="en-US" sz="1500" dirty="0" smtClean="0">
                <a:sym typeface="Wingdings" panose="05000000000000000000" pitchFamily="2" charset="2"/>
              </a:rPr>
              <a:t> settings  we can notice adopter called hub </a:t>
            </a:r>
            <a:r>
              <a:rPr lang="en-US" sz="1500" dirty="0" err="1" smtClean="0">
                <a:sym typeface="Wingdings" panose="05000000000000000000" pitchFamily="2" charset="2"/>
              </a:rPr>
              <a:t>vnet</a:t>
            </a:r>
            <a:r>
              <a:rPr lang="en-US" sz="1500" dirty="0" smtClean="0">
                <a:sym typeface="Wingdings" panose="05000000000000000000" pitchFamily="2" charset="2"/>
              </a:rPr>
              <a:t>   status </a:t>
            </a:r>
            <a:endParaRPr lang="en-US" sz="1500" dirty="0"/>
          </a:p>
        </p:txBody>
      </p:sp>
    </p:spTree>
    <p:extLst>
      <p:ext uri="{BB962C8B-B14F-4D97-AF65-F5344CB8AC3E}">
        <p14:creationId xmlns:p14="http://schemas.microsoft.com/office/powerpoint/2010/main" val="3212328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0622" y="112734"/>
            <a:ext cx="11396730" cy="6403975"/>
          </a:xfrm>
        </p:spPr>
        <p:txBody>
          <a:bodyPr/>
          <a:lstStyle/>
          <a:p>
            <a:pPr marL="0" indent="0">
              <a:buNone/>
            </a:pPr>
            <a:r>
              <a:rPr lang="en-US" dirty="0" smtClean="0"/>
              <a:t>Express route: </a:t>
            </a:r>
            <a:endParaRPr lang="en-US" dirty="0"/>
          </a:p>
        </p:txBody>
      </p:sp>
      <p:pic>
        <p:nvPicPr>
          <p:cNvPr id="2" name="Picture 1"/>
          <p:cNvPicPr>
            <a:picLocks noChangeAspect="1"/>
          </p:cNvPicPr>
          <p:nvPr/>
        </p:nvPicPr>
        <p:blipFill>
          <a:blip r:embed="rId2"/>
          <a:stretch>
            <a:fillRect/>
          </a:stretch>
        </p:blipFill>
        <p:spPr>
          <a:xfrm>
            <a:off x="206062" y="966787"/>
            <a:ext cx="11971650" cy="5292345"/>
          </a:xfrm>
          <a:prstGeom prst="rect">
            <a:avLst/>
          </a:prstGeom>
        </p:spPr>
      </p:pic>
    </p:spTree>
    <p:extLst>
      <p:ext uri="{BB962C8B-B14F-4D97-AF65-F5344CB8AC3E}">
        <p14:creationId xmlns:p14="http://schemas.microsoft.com/office/powerpoint/2010/main" val="12712498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335" y="112734"/>
            <a:ext cx="11694017" cy="6610038"/>
          </a:xfrm>
        </p:spPr>
        <p:txBody>
          <a:bodyPr>
            <a:normAutofit/>
          </a:bodyPr>
          <a:lstStyle/>
          <a:p>
            <a:pPr marL="0" indent="0">
              <a:buNone/>
            </a:pPr>
            <a:r>
              <a:rPr lang="en-US" sz="1500" dirty="0" smtClean="0"/>
              <a:t>Express route:</a:t>
            </a:r>
          </a:p>
          <a:p>
            <a:pPr>
              <a:buFont typeface="Wingdings" panose="05000000000000000000" pitchFamily="2" charset="2"/>
              <a:buChar char="à"/>
            </a:pPr>
            <a:r>
              <a:rPr lang="en-US" sz="1500" dirty="0" smtClean="0">
                <a:sym typeface="Wingdings" panose="05000000000000000000" pitchFamily="2" charset="2"/>
              </a:rPr>
              <a:t>It can provide complete end to end private network transfer. It will only transfer through privately.</a:t>
            </a:r>
          </a:p>
          <a:p>
            <a:pPr>
              <a:buFont typeface="Wingdings" panose="05000000000000000000" pitchFamily="2" charset="2"/>
              <a:buChar char="à"/>
            </a:pPr>
            <a:r>
              <a:rPr lang="en-US" sz="1500" dirty="0" smtClean="0"/>
              <a:t>Azure or </a:t>
            </a:r>
            <a:r>
              <a:rPr lang="en-US" sz="1500" dirty="0" err="1" smtClean="0"/>
              <a:t>microsft</a:t>
            </a:r>
            <a:r>
              <a:rPr lang="en-US" sz="1500" dirty="0" smtClean="0"/>
              <a:t> alone can not provide express route. They need help from Partners.</a:t>
            </a:r>
          </a:p>
          <a:p>
            <a:pPr marL="0" indent="0">
              <a:buNone/>
            </a:pPr>
            <a:r>
              <a:rPr lang="en-US" sz="1500" dirty="0" smtClean="0"/>
              <a:t>Partners: It is like any telecom companies in the world. Microsoft tied up with them and making the express route connectivity.</a:t>
            </a:r>
          </a:p>
          <a:p>
            <a:pPr>
              <a:buFont typeface="Wingdings" panose="05000000000000000000" pitchFamily="2" charset="2"/>
              <a:buChar char="à"/>
            </a:pPr>
            <a:r>
              <a:rPr lang="en-US" sz="1500" dirty="0" smtClean="0">
                <a:sym typeface="Wingdings" panose="05000000000000000000" pitchFamily="2" charset="2"/>
              </a:rPr>
              <a:t>Partners will extend network </a:t>
            </a:r>
            <a:r>
              <a:rPr lang="en-US" sz="1500" dirty="0" err="1" smtClean="0">
                <a:sym typeface="Wingdings" panose="05000000000000000000" pitchFamily="2" charset="2"/>
              </a:rPr>
              <a:t>upto</a:t>
            </a:r>
            <a:r>
              <a:rPr lang="en-US" sz="1500" dirty="0" smtClean="0">
                <a:sym typeface="Wingdings" panose="05000000000000000000" pitchFamily="2" charset="2"/>
              </a:rPr>
              <a:t> a certain location </a:t>
            </a:r>
            <a:r>
              <a:rPr lang="en-US" sz="1500" dirty="0" err="1" smtClean="0">
                <a:sym typeface="Wingdings" panose="05000000000000000000" pitchFamily="2" charset="2"/>
              </a:rPr>
              <a:t>eg</a:t>
            </a:r>
            <a:r>
              <a:rPr lang="en-US" sz="1500" dirty="0" smtClean="0">
                <a:sym typeface="Wingdings" panose="05000000000000000000" pitchFamily="2" charset="2"/>
              </a:rPr>
              <a:t>: Mumbai, Chennai etc..</a:t>
            </a:r>
          </a:p>
          <a:p>
            <a:pPr marL="0" indent="0">
              <a:buNone/>
            </a:pPr>
            <a:r>
              <a:rPr lang="en-US" sz="1500" dirty="0" smtClean="0">
                <a:sym typeface="Wingdings" panose="05000000000000000000" pitchFamily="2" charset="2"/>
              </a:rPr>
              <a:t>Peering location: Partners till where they extend the private network we called as peering location.</a:t>
            </a:r>
          </a:p>
          <a:p>
            <a:pPr>
              <a:buFont typeface="Wingdings" panose="05000000000000000000" pitchFamily="2" charset="2"/>
              <a:buChar char="à"/>
            </a:pPr>
            <a:r>
              <a:rPr lang="en-US" sz="1500" dirty="0" smtClean="0">
                <a:sym typeface="Wingdings" panose="05000000000000000000" pitchFamily="2" charset="2"/>
              </a:rPr>
              <a:t>After peering location we use local providers to connect network from the peering location to the main on-</a:t>
            </a:r>
            <a:r>
              <a:rPr lang="en-US" sz="1500" dirty="0" err="1" smtClean="0">
                <a:sym typeface="Wingdings" panose="05000000000000000000" pitchFamily="2" charset="2"/>
              </a:rPr>
              <a:t>prem</a:t>
            </a:r>
            <a:r>
              <a:rPr lang="en-US" sz="1500" dirty="0" smtClean="0">
                <a:sym typeface="Wingdings" panose="05000000000000000000" pitchFamily="2" charset="2"/>
              </a:rPr>
              <a:t> data center. We need to provide the contract to local network providers to establish that connection.</a:t>
            </a:r>
          </a:p>
          <a:p>
            <a:pPr marL="0" indent="0">
              <a:buNone/>
            </a:pPr>
            <a:r>
              <a:rPr lang="en-US" sz="1500" dirty="0" smtClean="0">
                <a:sym typeface="Wingdings" panose="05000000000000000000" pitchFamily="2" charset="2"/>
              </a:rPr>
              <a:t>From azure admin side: we need to create express route circuit. After creating we need to use the service key, and get the connection. Once we got the connection status of the peering will be provisioned.</a:t>
            </a:r>
          </a:p>
          <a:p>
            <a:pPr>
              <a:buFont typeface="Wingdings" panose="05000000000000000000" pitchFamily="2" charset="2"/>
              <a:buChar char="à"/>
            </a:pPr>
            <a:r>
              <a:rPr lang="en-US" sz="1500" dirty="0" smtClean="0">
                <a:sym typeface="Wingdings" panose="05000000000000000000" pitchFamily="2" charset="2"/>
              </a:rPr>
              <a:t>After it got provisioned, create virtual network gateway.</a:t>
            </a:r>
          </a:p>
          <a:p>
            <a:pPr>
              <a:buFont typeface="Wingdings" panose="05000000000000000000" pitchFamily="2" charset="2"/>
              <a:buChar char="à"/>
            </a:pPr>
            <a:r>
              <a:rPr lang="en-US" sz="1500" dirty="0" smtClean="0">
                <a:sym typeface="Wingdings" panose="05000000000000000000" pitchFamily="2" charset="2"/>
              </a:rPr>
              <a:t>Then open virtual network gateway and try to add the connection it will not connect.</a:t>
            </a:r>
          </a:p>
          <a:p>
            <a:pPr>
              <a:buFont typeface="Wingdings" panose="05000000000000000000" pitchFamily="2" charset="2"/>
              <a:buChar char="à"/>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Note: Without provisioned the express route </a:t>
            </a:r>
            <a:r>
              <a:rPr lang="en-US" sz="1500" dirty="0" err="1" smtClean="0">
                <a:sym typeface="Wingdings" panose="05000000000000000000" pitchFamily="2" charset="2"/>
              </a:rPr>
              <a:t>peerings</a:t>
            </a:r>
            <a:r>
              <a:rPr lang="en-US" sz="1500" dirty="0" smtClean="0">
                <a:sym typeface="Wingdings" panose="05000000000000000000" pitchFamily="2" charset="2"/>
              </a:rPr>
              <a:t> we can not create connection in virtual network gateway, it will gives us error.</a:t>
            </a:r>
          </a:p>
          <a:p>
            <a:pPr marL="0" indent="0">
              <a:buNone/>
            </a:pPr>
            <a:endParaRPr lang="en-US" sz="1500" dirty="0" smtClean="0">
              <a:sym typeface="Wingdings" panose="05000000000000000000" pitchFamily="2" charset="2"/>
            </a:endParaRPr>
          </a:p>
          <a:p>
            <a:pPr>
              <a:buFont typeface="Wingdings" panose="05000000000000000000" pitchFamily="2" charset="2"/>
              <a:buChar char="à"/>
            </a:pPr>
            <a:endParaRPr lang="en-US" sz="1500" dirty="0" smtClean="0"/>
          </a:p>
          <a:p>
            <a:pPr marL="0" indent="0">
              <a:buNone/>
            </a:pPr>
            <a:r>
              <a:rPr lang="en-US" sz="1500" dirty="0" smtClean="0"/>
              <a:t> </a:t>
            </a:r>
            <a:endParaRPr lang="en-US" sz="1500" dirty="0"/>
          </a:p>
        </p:txBody>
      </p:sp>
    </p:spTree>
    <p:extLst>
      <p:ext uri="{BB962C8B-B14F-4D97-AF65-F5344CB8AC3E}">
        <p14:creationId xmlns:p14="http://schemas.microsoft.com/office/powerpoint/2010/main" val="5480462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18941"/>
            <a:ext cx="11513713" cy="6310648"/>
          </a:xfrm>
        </p:spPr>
        <p:txBody>
          <a:bodyPr/>
          <a:lstStyle/>
          <a:p>
            <a:pPr marL="0" indent="0">
              <a:buNone/>
            </a:pPr>
            <a:r>
              <a:rPr lang="en-US" dirty="0" smtClean="0"/>
              <a:t>Hub and spoke: </a:t>
            </a:r>
            <a:endParaRPr lang="en-US" dirty="0"/>
          </a:p>
        </p:txBody>
      </p:sp>
      <p:pic>
        <p:nvPicPr>
          <p:cNvPr id="4" name="Picture 3"/>
          <p:cNvPicPr>
            <a:picLocks noChangeAspect="1"/>
          </p:cNvPicPr>
          <p:nvPr/>
        </p:nvPicPr>
        <p:blipFill>
          <a:blip r:embed="rId2"/>
          <a:stretch>
            <a:fillRect/>
          </a:stretch>
        </p:blipFill>
        <p:spPr>
          <a:xfrm>
            <a:off x="540913" y="1071562"/>
            <a:ext cx="11075831" cy="4714875"/>
          </a:xfrm>
          <a:prstGeom prst="rect">
            <a:avLst/>
          </a:prstGeom>
        </p:spPr>
      </p:pic>
    </p:spTree>
    <p:extLst>
      <p:ext uri="{BB962C8B-B14F-4D97-AF65-F5344CB8AC3E}">
        <p14:creationId xmlns:p14="http://schemas.microsoft.com/office/powerpoint/2010/main" val="2404237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t>Virtualization:</a:t>
            </a:r>
          </a:p>
          <a:p>
            <a:pPr marL="0" indent="0">
              <a:buNone/>
            </a:pPr>
            <a:r>
              <a:rPr lang="en-US" sz="1500" dirty="0" smtClean="0">
                <a:sym typeface="Wingdings" panose="05000000000000000000" pitchFamily="2" charset="2"/>
              </a:rPr>
              <a:t> </a:t>
            </a:r>
            <a:r>
              <a:rPr lang="en-US" sz="1500" dirty="0" smtClean="0"/>
              <a:t>Started at 1960 </a:t>
            </a:r>
          </a:p>
          <a:p>
            <a:pPr marL="0" indent="0">
              <a:buNone/>
            </a:pPr>
            <a:endParaRPr lang="en-US" sz="1500" dirty="0" smtClean="0">
              <a:sym typeface="Wingdings" panose="05000000000000000000" pitchFamily="2" charset="2"/>
            </a:endParaRPr>
          </a:p>
        </p:txBody>
      </p:sp>
      <p:pic>
        <p:nvPicPr>
          <p:cNvPr id="2" name="Picture 1"/>
          <p:cNvPicPr>
            <a:picLocks noChangeAspect="1"/>
          </p:cNvPicPr>
          <p:nvPr/>
        </p:nvPicPr>
        <p:blipFill>
          <a:blip r:embed="rId2"/>
          <a:stretch>
            <a:fillRect/>
          </a:stretch>
        </p:blipFill>
        <p:spPr>
          <a:xfrm>
            <a:off x="1390918" y="845213"/>
            <a:ext cx="9882212" cy="5426798"/>
          </a:xfrm>
          <a:prstGeom prst="rect">
            <a:avLst/>
          </a:prstGeom>
        </p:spPr>
      </p:pic>
    </p:spTree>
    <p:extLst>
      <p:ext uri="{BB962C8B-B14F-4D97-AF65-F5344CB8AC3E}">
        <p14:creationId xmlns:p14="http://schemas.microsoft.com/office/powerpoint/2010/main" val="21221454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18941"/>
            <a:ext cx="11513713" cy="6310648"/>
          </a:xfrm>
        </p:spPr>
        <p:txBody>
          <a:bodyPr>
            <a:normAutofit lnSpcReduction="10000"/>
          </a:bodyPr>
          <a:lstStyle/>
          <a:p>
            <a:pPr marL="0" indent="0">
              <a:buNone/>
            </a:pPr>
            <a:r>
              <a:rPr lang="en-US" sz="1500" b="1" dirty="0"/>
              <a:t>Storage</a:t>
            </a:r>
            <a:r>
              <a:rPr lang="en-US" sz="1500" dirty="0"/>
              <a:t>:</a:t>
            </a:r>
          </a:p>
          <a:p>
            <a:pPr marL="342900" indent="-342900">
              <a:buAutoNum type="arabicParenR"/>
            </a:pPr>
            <a:r>
              <a:rPr lang="en-US" sz="1500" b="1" dirty="0" smtClean="0"/>
              <a:t>Blob</a:t>
            </a:r>
            <a:r>
              <a:rPr lang="en-US" sz="1500" dirty="0" smtClean="0"/>
              <a:t>: We can store unstructured/</a:t>
            </a:r>
            <a:r>
              <a:rPr lang="en-US" sz="1500" dirty="0" err="1" smtClean="0"/>
              <a:t>nosql</a:t>
            </a:r>
            <a:r>
              <a:rPr lang="en-US" sz="1500" dirty="0" smtClean="0"/>
              <a:t> data </a:t>
            </a:r>
            <a:endParaRPr lang="en-US" sz="1500" dirty="0"/>
          </a:p>
          <a:p>
            <a:pPr marL="342900" indent="-342900">
              <a:buFont typeface="Arial" panose="020B0604020202020204" pitchFamily="34" charset="0"/>
              <a:buAutoNum type="arabicParenR"/>
            </a:pPr>
            <a:r>
              <a:rPr lang="en-US" sz="1500" b="1" dirty="0" smtClean="0"/>
              <a:t>File</a:t>
            </a:r>
            <a:r>
              <a:rPr lang="en-US" sz="1500" dirty="0" smtClean="0"/>
              <a:t>: </a:t>
            </a:r>
            <a:r>
              <a:rPr lang="en-US" sz="1500" dirty="0"/>
              <a:t>We can store unstructured/</a:t>
            </a:r>
            <a:r>
              <a:rPr lang="en-US" sz="1500" dirty="0" err="1"/>
              <a:t>nosql</a:t>
            </a:r>
            <a:r>
              <a:rPr lang="en-US" sz="1500" dirty="0"/>
              <a:t> data </a:t>
            </a:r>
          </a:p>
          <a:p>
            <a:pPr marL="342900" indent="-342900">
              <a:buFont typeface="Arial" panose="020B0604020202020204" pitchFamily="34" charset="0"/>
              <a:buAutoNum type="arabicParenR"/>
            </a:pPr>
            <a:r>
              <a:rPr lang="en-US" sz="1500" dirty="0" smtClean="0"/>
              <a:t>Tables: </a:t>
            </a:r>
            <a:r>
              <a:rPr lang="en-US" sz="1500" dirty="0"/>
              <a:t>We can store </a:t>
            </a:r>
            <a:r>
              <a:rPr lang="en-US" sz="1500" dirty="0" smtClean="0"/>
              <a:t>structured/</a:t>
            </a:r>
            <a:r>
              <a:rPr lang="en-US" sz="1500" dirty="0" err="1" smtClean="0"/>
              <a:t>nosql</a:t>
            </a:r>
            <a:r>
              <a:rPr lang="en-US" sz="1500" dirty="0" smtClean="0"/>
              <a:t> </a:t>
            </a:r>
            <a:r>
              <a:rPr lang="en-US" sz="1500" dirty="0"/>
              <a:t>data </a:t>
            </a:r>
          </a:p>
          <a:p>
            <a:pPr marL="342900" indent="-342900">
              <a:buFont typeface="Arial" panose="020B0604020202020204" pitchFamily="34" charset="0"/>
              <a:buAutoNum type="arabicParenR"/>
            </a:pPr>
            <a:r>
              <a:rPr lang="en-US" sz="1500" dirty="0" smtClean="0"/>
              <a:t>Queues: </a:t>
            </a:r>
            <a:r>
              <a:rPr lang="en-US" sz="1500" dirty="0"/>
              <a:t>We can store </a:t>
            </a:r>
            <a:r>
              <a:rPr lang="en-US" sz="1500" dirty="0" smtClean="0"/>
              <a:t>structured/</a:t>
            </a:r>
            <a:r>
              <a:rPr lang="en-US" sz="1500" dirty="0" err="1" smtClean="0"/>
              <a:t>nosql</a:t>
            </a:r>
            <a:r>
              <a:rPr lang="en-US" sz="1500" dirty="0" smtClean="0"/>
              <a:t> </a:t>
            </a:r>
            <a:r>
              <a:rPr lang="en-US" sz="1500" dirty="0"/>
              <a:t>data </a:t>
            </a:r>
          </a:p>
          <a:p>
            <a:pPr marL="0" indent="0">
              <a:buNone/>
            </a:pPr>
            <a:r>
              <a:rPr lang="en-US" sz="1500" dirty="0" smtClean="0"/>
              <a:t>Performance:</a:t>
            </a:r>
          </a:p>
          <a:p>
            <a:pPr marL="342900" indent="-342900">
              <a:buAutoNum type="arabicParenR"/>
            </a:pPr>
            <a:r>
              <a:rPr lang="en-US" sz="1500" dirty="0" smtClean="0"/>
              <a:t>Standard</a:t>
            </a:r>
          </a:p>
          <a:p>
            <a:pPr marL="342900" indent="-342900">
              <a:buAutoNum type="arabicParenR"/>
            </a:pPr>
            <a:r>
              <a:rPr lang="en-US" sz="1500" dirty="0" smtClean="0"/>
              <a:t>Premium.</a:t>
            </a:r>
          </a:p>
          <a:p>
            <a:pPr marL="0" indent="0">
              <a:buNone/>
            </a:pPr>
            <a:r>
              <a:rPr lang="en-US" sz="1500" dirty="0" smtClean="0"/>
              <a:t>Kind: </a:t>
            </a:r>
          </a:p>
          <a:p>
            <a:pPr marL="342900" indent="-342900">
              <a:buAutoNum type="arabicParenR"/>
            </a:pPr>
            <a:r>
              <a:rPr lang="en-US" sz="1500" dirty="0" smtClean="0"/>
              <a:t>Storage</a:t>
            </a:r>
          </a:p>
          <a:p>
            <a:pPr marL="342900" indent="-342900">
              <a:buAutoNum type="arabicParenR"/>
            </a:pPr>
            <a:r>
              <a:rPr lang="en-US" sz="1500" dirty="0" smtClean="0"/>
              <a:t>Storage v2</a:t>
            </a:r>
          </a:p>
          <a:p>
            <a:pPr marL="342900" indent="-342900">
              <a:buAutoNum type="arabicParenR"/>
            </a:pPr>
            <a:r>
              <a:rPr lang="en-US" sz="1500" dirty="0" err="1" smtClean="0"/>
              <a:t>BlobStorage</a:t>
            </a:r>
            <a:endParaRPr lang="en-US" sz="1500" dirty="0" smtClean="0"/>
          </a:p>
          <a:p>
            <a:pPr marL="0" indent="0">
              <a:buNone/>
            </a:pPr>
            <a:r>
              <a:rPr lang="en-US" sz="1500" dirty="0" smtClean="0"/>
              <a:t>Access Tier:</a:t>
            </a:r>
          </a:p>
          <a:p>
            <a:pPr marL="342900" indent="-342900">
              <a:buAutoNum type="arabicParenR"/>
            </a:pPr>
            <a:r>
              <a:rPr lang="en-US" sz="1500" dirty="0" smtClean="0"/>
              <a:t>Cool</a:t>
            </a:r>
          </a:p>
          <a:p>
            <a:pPr marL="342900" indent="-342900">
              <a:buAutoNum type="arabicParenR"/>
            </a:pPr>
            <a:r>
              <a:rPr lang="en-US" sz="1500" dirty="0" smtClean="0"/>
              <a:t>Hot</a:t>
            </a:r>
          </a:p>
          <a:p>
            <a:pPr marL="0" indent="0">
              <a:buNone/>
            </a:pPr>
            <a:r>
              <a:rPr lang="en-US" sz="1500" dirty="0" smtClean="0"/>
              <a:t>Replication:</a:t>
            </a:r>
          </a:p>
          <a:p>
            <a:pPr marL="342900" indent="-342900">
              <a:buAutoNum type="arabicParenR"/>
            </a:pPr>
            <a:r>
              <a:rPr lang="en-US" sz="1500" dirty="0" smtClean="0"/>
              <a:t>LRS</a:t>
            </a:r>
          </a:p>
          <a:p>
            <a:pPr marL="342900" indent="-342900">
              <a:buAutoNum type="arabicParenR"/>
            </a:pPr>
            <a:r>
              <a:rPr lang="en-US" sz="1500" dirty="0" smtClean="0"/>
              <a:t>ZRS</a:t>
            </a:r>
          </a:p>
          <a:p>
            <a:pPr marL="342900" indent="-342900">
              <a:buAutoNum type="arabicParenR"/>
            </a:pPr>
            <a:r>
              <a:rPr lang="en-US" sz="1500" dirty="0" smtClean="0"/>
              <a:t>GRS</a:t>
            </a:r>
          </a:p>
          <a:p>
            <a:pPr marL="342900" indent="-342900">
              <a:buAutoNum type="arabicParenR"/>
            </a:pPr>
            <a:r>
              <a:rPr lang="en-US" sz="1500" dirty="0" smtClean="0"/>
              <a:t>Zone-geo</a:t>
            </a:r>
            <a:endParaRPr lang="en-US" sz="1500" dirty="0"/>
          </a:p>
        </p:txBody>
      </p:sp>
    </p:spTree>
    <p:extLst>
      <p:ext uri="{BB962C8B-B14F-4D97-AF65-F5344CB8AC3E}">
        <p14:creationId xmlns:p14="http://schemas.microsoft.com/office/powerpoint/2010/main" val="4587872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18941"/>
            <a:ext cx="11513713" cy="6310648"/>
          </a:xfrm>
        </p:spPr>
        <p:txBody>
          <a:bodyPr>
            <a:normAutofit/>
          </a:bodyPr>
          <a:lstStyle/>
          <a:p>
            <a:pPr marL="0" indent="0">
              <a:buNone/>
            </a:pPr>
            <a:endParaRPr lang="en-US" sz="1500" dirty="0" smtClean="0"/>
          </a:p>
          <a:p>
            <a:pPr marL="0" indent="0">
              <a:buNone/>
            </a:pPr>
            <a:r>
              <a:rPr lang="en-US" sz="1500" b="1" dirty="0" smtClean="0"/>
              <a:t>Disks</a:t>
            </a:r>
            <a:r>
              <a:rPr lang="en-US" sz="1500" dirty="0" smtClean="0"/>
              <a:t>: We have 2 types.</a:t>
            </a:r>
          </a:p>
          <a:p>
            <a:pPr marL="342900" indent="-342900">
              <a:buAutoNum type="arabicParenR"/>
            </a:pPr>
            <a:r>
              <a:rPr lang="en-US" sz="1500" dirty="0" smtClean="0"/>
              <a:t>Managed disks: These are azure managed disks. That means the backend storage will be there with azure, not the azure storage accounts.</a:t>
            </a:r>
          </a:p>
          <a:p>
            <a:pPr marL="342900" indent="-342900">
              <a:buAutoNum type="arabicParenR"/>
            </a:pPr>
            <a:r>
              <a:rPr lang="en-US" sz="1500" dirty="0" smtClean="0"/>
              <a:t>Unmanaged Disks: These built on top of storage accounts. </a:t>
            </a:r>
          </a:p>
          <a:p>
            <a:pPr marL="0" indent="0">
              <a:buNone/>
            </a:pPr>
            <a:r>
              <a:rPr lang="en-US" sz="1500" dirty="0" smtClean="0"/>
              <a:t>Unmanaged disk: We need a storage account first. Then we can create disk, and the </a:t>
            </a:r>
            <a:r>
              <a:rPr lang="en-US" sz="1500" dirty="0" err="1" smtClean="0"/>
              <a:t>url</a:t>
            </a:r>
            <a:r>
              <a:rPr lang="en-US" sz="1500" dirty="0" smtClean="0"/>
              <a:t> like </a:t>
            </a:r>
            <a:r>
              <a:rPr lang="en-US" sz="1500" dirty="0" smtClean="0">
                <a:hlinkClick r:id="rId2"/>
              </a:rPr>
              <a:t>https://storageaccount.windows.net/&lt;container&gt;/disk</a:t>
            </a:r>
            <a:r>
              <a:rPr lang="en-US" sz="1500" dirty="0" smtClean="0"/>
              <a:t>.</a:t>
            </a:r>
          </a:p>
          <a:p>
            <a:pPr marL="0" indent="0">
              <a:buNone/>
            </a:pPr>
            <a:r>
              <a:rPr lang="en-US" sz="1500" dirty="0" smtClean="0"/>
              <a:t>Limitations of unmanaged disk: </a:t>
            </a:r>
          </a:p>
          <a:p>
            <a:pPr marL="342900" indent="-342900">
              <a:buAutoNum type="arabicParenR"/>
            </a:pPr>
            <a:r>
              <a:rPr lang="en-US" sz="1500" dirty="0" smtClean="0"/>
              <a:t>It only supports </a:t>
            </a:r>
            <a:r>
              <a:rPr lang="en-US" sz="1500" dirty="0" err="1" smtClean="0"/>
              <a:t>upto</a:t>
            </a:r>
            <a:r>
              <a:rPr lang="en-US" sz="1500" dirty="0" smtClean="0"/>
              <a:t> 20000 IOPS per storage account. We can’t keep not more than 40 VM’s in a storage account due to each </a:t>
            </a:r>
            <a:r>
              <a:rPr lang="en-US" sz="1500" dirty="0" err="1" smtClean="0"/>
              <a:t>vm</a:t>
            </a:r>
            <a:r>
              <a:rPr lang="en-US" sz="1500" dirty="0" smtClean="0"/>
              <a:t> contains </a:t>
            </a:r>
            <a:r>
              <a:rPr lang="en-US" sz="1500" dirty="0" err="1" smtClean="0"/>
              <a:t>upto</a:t>
            </a:r>
            <a:r>
              <a:rPr lang="en-US" sz="1500" dirty="0" smtClean="0"/>
              <a:t> 500 IOPS.</a:t>
            </a:r>
          </a:p>
          <a:p>
            <a:pPr marL="0" indent="0">
              <a:buNone/>
            </a:pPr>
            <a:r>
              <a:rPr lang="en-US" sz="1500" dirty="0" smtClean="0"/>
              <a:t>Managed Disk: The backend storage will handled by storage </a:t>
            </a:r>
            <a:r>
              <a:rPr lang="en-US" sz="1500" dirty="0" err="1" smtClean="0"/>
              <a:t>accout</a:t>
            </a:r>
            <a:r>
              <a:rPr lang="en-US" sz="1500" dirty="0" smtClean="0"/>
              <a:t>.</a:t>
            </a:r>
          </a:p>
          <a:p>
            <a:pPr marL="342900" indent="-342900">
              <a:buAutoNum type="arabicParenR"/>
            </a:pPr>
            <a:r>
              <a:rPr lang="en-US" sz="1500" dirty="0" smtClean="0"/>
              <a:t>It provides better performance due to we don’t need to worry about storage account limits.</a:t>
            </a:r>
          </a:p>
          <a:p>
            <a:pPr marL="342900" indent="-342900">
              <a:buAutoNum type="arabicParenR"/>
            </a:pPr>
            <a:r>
              <a:rPr lang="en-US" sz="1500" dirty="0" smtClean="0"/>
              <a:t>It will support </a:t>
            </a:r>
            <a:r>
              <a:rPr lang="en-US" sz="1500" dirty="0" err="1" smtClean="0"/>
              <a:t>upto</a:t>
            </a:r>
            <a:r>
              <a:rPr lang="en-US" sz="1500" dirty="0" smtClean="0"/>
              <a:t> 20000 disks for each subscription which can be 10000 standard and 10000 premium disks.</a:t>
            </a:r>
          </a:p>
        </p:txBody>
      </p:sp>
    </p:spTree>
    <p:extLst>
      <p:ext uri="{BB962C8B-B14F-4D97-AF65-F5344CB8AC3E}">
        <p14:creationId xmlns:p14="http://schemas.microsoft.com/office/powerpoint/2010/main" val="1240945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305" y="218941"/>
            <a:ext cx="11745531" cy="6310648"/>
          </a:xfrm>
        </p:spPr>
        <p:txBody>
          <a:bodyPr>
            <a:normAutofit/>
          </a:bodyPr>
          <a:lstStyle/>
          <a:p>
            <a:pPr marL="0" indent="0">
              <a:buNone/>
            </a:pPr>
            <a:r>
              <a:rPr lang="en-US" sz="1500" dirty="0" smtClean="0"/>
              <a:t>Main difference:</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sym typeface="Wingdings" panose="05000000000000000000" pitchFamily="2" charset="2"/>
              </a:rPr>
              <a:t> Create the Lab</a:t>
            </a:r>
            <a:r>
              <a:rPr lang="en-US" sz="1500" dirty="0" smtClean="0"/>
              <a:t> </a:t>
            </a:r>
          </a:p>
        </p:txBody>
      </p:sp>
      <p:pic>
        <p:nvPicPr>
          <p:cNvPr id="2" name="Picture 1"/>
          <p:cNvPicPr>
            <a:picLocks noChangeAspect="1"/>
          </p:cNvPicPr>
          <p:nvPr/>
        </p:nvPicPr>
        <p:blipFill>
          <a:blip r:embed="rId2"/>
          <a:stretch>
            <a:fillRect/>
          </a:stretch>
        </p:blipFill>
        <p:spPr>
          <a:xfrm>
            <a:off x="495835" y="607252"/>
            <a:ext cx="11114469" cy="4711723"/>
          </a:xfrm>
          <a:prstGeom prst="rect">
            <a:avLst/>
          </a:prstGeom>
        </p:spPr>
      </p:pic>
    </p:spTree>
    <p:extLst>
      <p:ext uri="{BB962C8B-B14F-4D97-AF65-F5344CB8AC3E}">
        <p14:creationId xmlns:p14="http://schemas.microsoft.com/office/powerpoint/2010/main" val="8719996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Fault Domain and update domain:</a:t>
            </a:r>
          </a:p>
          <a:p>
            <a:pPr>
              <a:buFont typeface="Wingdings" panose="05000000000000000000" pitchFamily="2" charset="2"/>
              <a:buChar char="à"/>
            </a:pPr>
            <a:r>
              <a:rPr lang="en-US" sz="1500" dirty="0" smtClean="0">
                <a:sym typeface="Wingdings" panose="05000000000000000000" pitchFamily="2" charset="2"/>
              </a:rPr>
              <a:t>In datacenter each rack of servers will have its own power supply and network switch.</a:t>
            </a:r>
          </a:p>
          <a:p>
            <a:pPr>
              <a:buFont typeface="Wingdings" panose="05000000000000000000" pitchFamily="2" charset="2"/>
              <a:buChar char="à"/>
            </a:pPr>
            <a:r>
              <a:rPr lang="en-US" sz="1500" dirty="0" smtClean="0">
                <a:sym typeface="Wingdings" panose="05000000000000000000" pitchFamily="2" charset="2"/>
              </a:rPr>
              <a:t>Each rack in datacenter is one fault domain. This required for eliminating the single point of failure. </a:t>
            </a:r>
            <a:r>
              <a:rPr lang="en-US" sz="1500" dirty="0" err="1" smtClean="0">
                <a:sym typeface="Wingdings" panose="05000000000000000000" pitchFamily="2" charset="2"/>
              </a:rPr>
              <a:t>Eg</a:t>
            </a:r>
            <a:r>
              <a:rPr lang="en-US" sz="1500" dirty="0" smtClean="0">
                <a:sym typeface="Wingdings" panose="05000000000000000000" pitchFamily="2" charset="2"/>
              </a:rPr>
              <a:t>: if only one switch, if that gone, entire datacenter servers will gone.</a:t>
            </a:r>
          </a:p>
          <a:p>
            <a:pPr>
              <a:buFont typeface="Wingdings" panose="05000000000000000000" pitchFamily="2" charset="2"/>
              <a:buChar char="à"/>
            </a:pPr>
            <a:r>
              <a:rPr lang="en-US" sz="1500" dirty="0" smtClean="0">
                <a:sym typeface="Wingdings" panose="05000000000000000000" pitchFamily="2" charset="2"/>
              </a:rPr>
              <a:t>Update domain.</a:t>
            </a:r>
            <a:endParaRPr lang="en-US" sz="1500" dirty="0"/>
          </a:p>
        </p:txBody>
      </p:sp>
      <p:pic>
        <p:nvPicPr>
          <p:cNvPr id="4" name="Picture 3"/>
          <p:cNvPicPr>
            <a:picLocks noChangeAspect="1"/>
          </p:cNvPicPr>
          <p:nvPr/>
        </p:nvPicPr>
        <p:blipFill>
          <a:blip r:embed="rId2"/>
          <a:stretch>
            <a:fillRect/>
          </a:stretch>
        </p:blipFill>
        <p:spPr>
          <a:xfrm>
            <a:off x="3530756" y="1184854"/>
            <a:ext cx="7220685" cy="2459865"/>
          </a:xfrm>
          <a:prstGeom prst="rect">
            <a:avLst/>
          </a:prstGeom>
        </p:spPr>
      </p:pic>
      <p:pic>
        <p:nvPicPr>
          <p:cNvPr id="5" name="Picture 4"/>
          <p:cNvPicPr>
            <a:picLocks noChangeAspect="1"/>
          </p:cNvPicPr>
          <p:nvPr/>
        </p:nvPicPr>
        <p:blipFill>
          <a:blip r:embed="rId3"/>
          <a:stretch>
            <a:fillRect/>
          </a:stretch>
        </p:blipFill>
        <p:spPr>
          <a:xfrm>
            <a:off x="3530756" y="3847562"/>
            <a:ext cx="6753225" cy="2620851"/>
          </a:xfrm>
          <a:prstGeom prst="rect">
            <a:avLst/>
          </a:prstGeom>
        </p:spPr>
      </p:pic>
    </p:spTree>
    <p:extLst>
      <p:ext uri="{BB962C8B-B14F-4D97-AF65-F5344CB8AC3E}">
        <p14:creationId xmlns:p14="http://schemas.microsoft.com/office/powerpoint/2010/main" val="838391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Update domain: This requires for software updates.</a:t>
            </a:r>
          </a:p>
          <a:p>
            <a:pPr marL="0" indent="0">
              <a:buNone/>
            </a:pPr>
            <a:r>
              <a:rPr lang="en-US" sz="1500" dirty="0" smtClean="0"/>
              <a:t>Note: Each server we create contains multiple fault domain and update domains.</a:t>
            </a:r>
          </a:p>
          <a:p>
            <a:pPr marL="0" indent="0">
              <a:buNone/>
            </a:pPr>
            <a:r>
              <a:rPr lang="en-US" sz="1500" dirty="0" smtClean="0"/>
              <a:t>Availability set:</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t>Availability zone: Not all regions will have zone or availability zones. It is like same region one or more datacenters will be there.</a:t>
            </a:r>
          </a:p>
        </p:txBody>
      </p:sp>
      <p:pic>
        <p:nvPicPr>
          <p:cNvPr id="4" name="Picture 3"/>
          <p:cNvPicPr>
            <a:picLocks noChangeAspect="1"/>
          </p:cNvPicPr>
          <p:nvPr/>
        </p:nvPicPr>
        <p:blipFill>
          <a:blip r:embed="rId2"/>
          <a:stretch>
            <a:fillRect/>
          </a:stretch>
        </p:blipFill>
        <p:spPr>
          <a:xfrm>
            <a:off x="3780284" y="827937"/>
            <a:ext cx="5610225" cy="2262993"/>
          </a:xfrm>
          <a:prstGeom prst="rect">
            <a:avLst/>
          </a:prstGeom>
        </p:spPr>
      </p:pic>
      <p:pic>
        <p:nvPicPr>
          <p:cNvPr id="5" name="Picture 4"/>
          <p:cNvPicPr>
            <a:picLocks noChangeAspect="1"/>
          </p:cNvPicPr>
          <p:nvPr/>
        </p:nvPicPr>
        <p:blipFill>
          <a:blip r:embed="rId3"/>
          <a:stretch>
            <a:fillRect/>
          </a:stretch>
        </p:blipFill>
        <p:spPr>
          <a:xfrm>
            <a:off x="3447714" y="3611854"/>
            <a:ext cx="5476875" cy="2763188"/>
          </a:xfrm>
          <a:prstGeom prst="rect">
            <a:avLst/>
          </a:prstGeom>
        </p:spPr>
      </p:pic>
    </p:spTree>
    <p:extLst>
      <p:ext uri="{BB962C8B-B14F-4D97-AF65-F5344CB8AC3E}">
        <p14:creationId xmlns:p14="http://schemas.microsoft.com/office/powerpoint/2010/main" val="6775458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Availability set:</a:t>
            </a:r>
          </a:p>
          <a:p>
            <a:pPr marL="0" indent="0">
              <a:buNone/>
            </a:pPr>
            <a:r>
              <a:rPr lang="en-US" sz="1500" dirty="0" smtClean="0"/>
              <a:t>Availability sets resides in single datacenter but 3 different locations.</a:t>
            </a:r>
          </a:p>
          <a:p>
            <a:pPr marL="0" indent="0">
              <a:buNone/>
            </a:pPr>
            <a:r>
              <a:rPr lang="en-US" sz="1500" dirty="0" smtClean="0"/>
              <a:t>Auto scaling is not there here.</a:t>
            </a:r>
            <a:endParaRPr lang="en-US" sz="1500" dirty="0"/>
          </a:p>
        </p:txBody>
      </p:sp>
      <p:pic>
        <p:nvPicPr>
          <p:cNvPr id="2" name="Picture 1"/>
          <p:cNvPicPr>
            <a:picLocks noChangeAspect="1"/>
          </p:cNvPicPr>
          <p:nvPr/>
        </p:nvPicPr>
        <p:blipFill>
          <a:blip r:embed="rId2"/>
          <a:stretch>
            <a:fillRect/>
          </a:stretch>
        </p:blipFill>
        <p:spPr>
          <a:xfrm>
            <a:off x="747175" y="1441025"/>
            <a:ext cx="10620375" cy="5057775"/>
          </a:xfrm>
          <a:prstGeom prst="rect">
            <a:avLst/>
          </a:prstGeom>
        </p:spPr>
      </p:pic>
    </p:spTree>
    <p:extLst>
      <p:ext uri="{BB962C8B-B14F-4D97-AF65-F5344CB8AC3E}">
        <p14:creationId xmlns:p14="http://schemas.microsoft.com/office/powerpoint/2010/main" val="29280910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VMSS:</a:t>
            </a:r>
            <a:endParaRPr lang="en-US" sz="1500" dirty="0"/>
          </a:p>
        </p:txBody>
      </p:sp>
      <p:pic>
        <p:nvPicPr>
          <p:cNvPr id="2" name="Picture 1"/>
          <p:cNvPicPr>
            <a:picLocks noChangeAspect="1"/>
          </p:cNvPicPr>
          <p:nvPr/>
        </p:nvPicPr>
        <p:blipFill>
          <a:blip r:embed="rId2"/>
          <a:stretch>
            <a:fillRect/>
          </a:stretch>
        </p:blipFill>
        <p:spPr>
          <a:xfrm>
            <a:off x="204787" y="709612"/>
            <a:ext cx="11782425" cy="5438775"/>
          </a:xfrm>
          <a:prstGeom prst="rect">
            <a:avLst/>
          </a:prstGeom>
        </p:spPr>
      </p:pic>
    </p:spTree>
    <p:extLst>
      <p:ext uri="{BB962C8B-B14F-4D97-AF65-F5344CB8AC3E}">
        <p14:creationId xmlns:p14="http://schemas.microsoft.com/office/powerpoint/2010/main" val="14637430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Gmail example:</a:t>
            </a:r>
          </a:p>
          <a:p>
            <a:pPr marL="0" indent="0">
              <a:buNone/>
            </a:pPr>
            <a:r>
              <a:rPr lang="en-US" sz="1500" dirty="0" smtClean="0">
                <a:sym typeface="Wingdings" panose="05000000000000000000" pitchFamily="2" charset="2"/>
              </a:rPr>
              <a:t> VMSS helps to time and </a:t>
            </a:r>
            <a:r>
              <a:rPr lang="en-US" sz="1500" dirty="0" err="1" smtClean="0">
                <a:sym typeface="Wingdings" panose="05000000000000000000" pitchFamily="2" charset="2"/>
              </a:rPr>
              <a:t>autoscalling</a:t>
            </a:r>
            <a:r>
              <a:rPr lang="en-US" sz="1500" dirty="0" smtClean="0">
                <a:sym typeface="Wingdings" panose="05000000000000000000" pitchFamily="2" charset="2"/>
              </a:rPr>
              <a:t>.</a:t>
            </a:r>
            <a:endParaRPr lang="en-US" sz="1500" dirty="0"/>
          </a:p>
        </p:txBody>
      </p:sp>
      <p:pic>
        <p:nvPicPr>
          <p:cNvPr id="2" name="Picture 1"/>
          <p:cNvPicPr>
            <a:picLocks noChangeAspect="1"/>
          </p:cNvPicPr>
          <p:nvPr/>
        </p:nvPicPr>
        <p:blipFill>
          <a:blip r:embed="rId2"/>
          <a:stretch>
            <a:fillRect/>
          </a:stretch>
        </p:blipFill>
        <p:spPr>
          <a:xfrm>
            <a:off x="300037" y="1042987"/>
            <a:ext cx="11591925" cy="4772025"/>
          </a:xfrm>
          <a:prstGeom prst="rect">
            <a:avLst/>
          </a:prstGeom>
        </p:spPr>
      </p:pic>
    </p:spTree>
    <p:extLst>
      <p:ext uri="{BB962C8B-B14F-4D97-AF65-F5344CB8AC3E}">
        <p14:creationId xmlns:p14="http://schemas.microsoft.com/office/powerpoint/2010/main" val="311089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Vmss</a:t>
            </a:r>
            <a:r>
              <a:rPr lang="en-US" sz="1500" dirty="0" smtClean="0"/>
              <a:t>:</a:t>
            </a:r>
            <a:endParaRPr lang="en-US" sz="1500" dirty="0"/>
          </a:p>
        </p:txBody>
      </p:sp>
      <p:pic>
        <p:nvPicPr>
          <p:cNvPr id="4" name="Picture 3"/>
          <p:cNvPicPr>
            <a:picLocks noChangeAspect="1"/>
          </p:cNvPicPr>
          <p:nvPr/>
        </p:nvPicPr>
        <p:blipFill>
          <a:blip r:embed="rId2"/>
          <a:stretch>
            <a:fillRect/>
          </a:stretch>
        </p:blipFill>
        <p:spPr>
          <a:xfrm>
            <a:off x="709612" y="585787"/>
            <a:ext cx="10772775" cy="5686425"/>
          </a:xfrm>
          <a:prstGeom prst="rect">
            <a:avLst/>
          </a:prstGeom>
        </p:spPr>
      </p:pic>
    </p:spTree>
    <p:extLst>
      <p:ext uri="{BB962C8B-B14F-4D97-AF65-F5344CB8AC3E}">
        <p14:creationId xmlns:p14="http://schemas.microsoft.com/office/powerpoint/2010/main" val="22006071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Scaleset</a:t>
            </a:r>
            <a:r>
              <a:rPr lang="en-US" sz="1500" dirty="0" smtClean="0"/>
              <a:t> </a:t>
            </a:r>
            <a:r>
              <a:rPr lang="en-US" sz="1500" dirty="0" err="1" smtClean="0"/>
              <a:t>autoscaling</a:t>
            </a:r>
            <a:r>
              <a:rPr lang="en-US" sz="1500" dirty="0" smtClean="0"/>
              <a:t>: </a:t>
            </a:r>
          </a:p>
          <a:p>
            <a:pPr marL="0" indent="0">
              <a:buNone/>
            </a:pPr>
            <a:r>
              <a:rPr lang="en-US" sz="1500" dirty="0" smtClean="0">
                <a:sym typeface="Wingdings" panose="05000000000000000000" pitchFamily="2" charset="2"/>
              </a:rPr>
              <a:t> Create </a:t>
            </a:r>
            <a:r>
              <a:rPr lang="en-US" sz="1500" dirty="0" err="1" smtClean="0">
                <a:sym typeface="Wingdings" panose="05000000000000000000" pitchFamily="2" charset="2"/>
              </a:rPr>
              <a:t>vmss</a:t>
            </a:r>
            <a:r>
              <a:rPr lang="en-US" sz="1500" dirty="0">
                <a:sym typeface="Wingdings" panose="05000000000000000000" pitchFamily="2" charset="2"/>
              </a:rPr>
              <a:t>.</a:t>
            </a:r>
            <a:endParaRPr lang="en-US" sz="1500" dirty="0"/>
          </a:p>
          <a:p>
            <a:pPr marL="0" indent="0">
              <a:buNone/>
            </a:pPr>
            <a:endParaRPr lang="en-US" sz="1500" dirty="0"/>
          </a:p>
        </p:txBody>
      </p:sp>
      <p:pic>
        <p:nvPicPr>
          <p:cNvPr id="2" name="Picture 1"/>
          <p:cNvPicPr>
            <a:picLocks noChangeAspect="1"/>
          </p:cNvPicPr>
          <p:nvPr/>
        </p:nvPicPr>
        <p:blipFill>
          <a:blip r:embed="rId2"/>
          <a:stretch>
            <a:fillRect/>
          </a:stretch>
        </p:blipFill>
        <p:spPr>
          <a:xfrm>
            <a:off x="1014111" y="904175"/>
            <a:ext cx="10271102" cy="5328193"/>
          </a:xfrm>
          <a:prstGeom prst="rect">
            <a:avLst/>
          </a:prstGeom>
        </p:spPr>
      </p:pic>
    </p:spTree>
    <p:extLst>
      <p:ext uri="{BB962C8B-B14F-4D97-AF65-F5344CB8AC3E}">
        <p14:creationId xmlns:p14="http://schemas.microsoft.com/office/powerpoint/2010/main" val="354279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t>Physical server and virtualization: </a:t>
            </a:r>
          </a:p>
          <a:p>
            <a:pPr marL="0" indent="0">
              <a:buNone/>
            </a:pPr>
            <a:endParaRPr lang="en-US" sz="1500" dirty="0" smtClean="0">
              <a:sym typeface="Wingdings" panose="05000000000000000000" pitchFamily="2" charset="2"/>
            </a:endParaRPr>
          </a:p>
        </p:txBody>
      </p:sp>
      <p:pic>
        <p:nvPicPr>
          <p:cNvPr id="4" name="Picture 3"/>
          <p:cNvPicPr>
            <a:picLocks noChangeAspect="1"/>
          </p:cNvPicPr>
          <p:nvPr/>
        </p:nvPicPr>
        <p:blipFill>
          <a:blip r:embed="rId2"/>
          <a:stretch>
            <a:fillRect/>
          </a:stretch>
        </p:blipFill>
        <p:spPr>
          <a:xfrm>
            <a:off x="1584101" y="981614"/>
            <a:ext cx="9349524" cy="5071456"/>
          </a:xfrm>
          <a:prstGeom prst="rect">
            <a:avLst/>
          </a:prstGeom>
        </p:spPr>
      </p:pic>
    </p:spTree>
    <p:extLst>
      <p:ext uri="{BB962C8B-B14F-4D97-AF65-F5344CB8AC3E}">
        <p14:creationId xmlns:p14="http://schemas.microsoft.com/office/powerpoint/2010/main" val="3840892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AD: Microsoft multi tenant, cloud based directory and identity management service that combines core directory services, application access management and identity protection into single solution.</a:t>
            </a:r>
            <a:endParaRPr lang="en-US" sz="1500" dirty="0"/>
          </a:p>
        </p:txBody>
      </p:sp>
      <p:pic>
        <p:nvPicPr>
          <p:cNvPr id="4" name="Picture 3"/>
          <p:cNvPicPr>
            <a:picLocks noChangeAspect="1"/>
          </p:cNvPicPr>
          <p:nvPr/>
        </p:nvPicPr>
        <p:blipFill>
          <a:blip r:embed="rId2"/>
          <a:stretch>
            <a:fillRect/>
          </a:stretch>
        </p:blipFill>
        <p:spPr>
          <a:xfrm>
            <a:off x="2498501" y="1069348"/>
            <a:ext cx="6482903" cy="4451289"/>
          </a:xfrm>
          <a:prstGeom prst="rect">
            <a:avLst/>
          </a:prstGeom>
        </p:spPr>
      </p:pic>
    </p:spTree>
    <p:extLst>
      <p:ext uri="{BB962C8B-B14F-4D97-AF65-F5344CB8AC3E}">
        <p14:creationId xmlns:p14="http://schemas.microsoft.com/office/powerpoint/2010/main" val="39008737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Windows AD </a:t>
            </a:r>
            <a:r>
              <a:rPr lang="en-US" sz="1500" dirty="0" err="1" smtClean="0"/>
              <a:t>vs</a:t>
            </a:r>
            <a:r>
              <a:rPr lang="en-US" sz="1500" dirty="0" smtClean="0"/>
              <a:t> Azure AD: windows AD contains domain services, light weight directories, federation services, certificate cervices, rights management services as well. But in AD we have only </a:t>
            </a:r>
            <a:r>
              <a:rPr lang="en-US" sz="1500" dirty="0" err="1" smtClean="0"/>
              <a:t>aad</a:t>
            </a:r>
            <a:r>
              <a:rPr lang="en-US" sz="1500" dirty="0" smtClean="0"/>
              <a:t>,  IAM.</a:t>
            </a:r>
          </a:p>
          <a:p>
            <a:pPr>
              <a:buFont typeface="Wingdings" panose="05000000000000000000" pitchFamily="2" charset="2"/>
              <a:buChar char="à"/>
            </a:pPr>
            <a:r>
              <a:rPr lang="en-US" sz="1500" dirty="0" smtClean="0">
                <a:sym typeface="Wingdings" panose="05000000000000000000" pitchFamily="2" charset="2"/>
              </a:rPr>
              <a:t>This both works more or less works as the same but windows ad we have more layers where </a:t>
            </a:r>
            <a:r>
              <a:rPr lang="en-US" sz="1500" dirty="0" err="1" smtClean="0">
                <a:sym typeface="Wingdings" panose="05000000000000000000" pitchFamily="2" charset="2"/>
              </a:rPr>
              <a:t>everyservice</a:t>
            </a:r>
            <a:r>
              <a:rPr lang="en-US" sz="1500" dirty="0" smtClean="0">
                <a:sym typeface="Wingdings" panose="05000000000000000000" pitchFamily="2" charset="2"/>
              </a:rPr>
              <a:t> will give as different layer or different way of handling it. AAD simplifies things.</a:t>
            </a:r>
          </a:p>
          <a:p>
            <a:pPr>
              <a:buFont typeface="Wingdings" panose="05000000000000000000" pitchFamily="2" charset="2"/>
              <a:buChar char="à"/>
            </a:pPr>
            <a:r>
              <a:rPr lang="en-US" sz="1500" dirty="0" smtClean="0">
                <a:sym typeface="Wingdings" panose="05000000000000000000" pitchFamily="2" charset="2"/>
              </a:rPr>
              <a:t>Windows AD will takes </a:t>
            </a:r>
            <a:r>
              <a:rPr lang="en-US" sz="1500" dirty="0" err="1" smtClean="0">
                <a:sym typeface="Wingdings" panose="05000000000000000000" pitchFamily="2" charset="2"/>
              </a:rPr>
              <a:t>ldap</a:t>
            </a:r>
            <a:r>
              <a:rPr lang="en-US" sz="1500" dirty="0" smtClean="0">
                <a:sym typeface="Wingdings" panose="05000000000000000000" pitchFamily="2" charset="2"/>
              </a:rPr>
              <a:t> for communication but AAD will use rest </a:t>
            </a:r>
            <a:r>
              <a:rPr lang="en-US" sz="1500" dirty="0" err="1" smtClean="0">
                <a:sym typeface="Wingdings" panose="05000000000000000000" pitchFamily="2" charset="2"/>
              </a:rPr>
              <a:t>api’s</a:t>
            </a:r>
            <a:r>
              <a:rPr lang="en-US" sz="1500" dirty="0" smtClean="0">
                <a:sym typeface="Wingdings" panose="05000000000000000000" pitchFamily="2" charset="2"/>
              </a:rPr>
              <a:t> of azure.</a:t>
            </a:r>
            <a:endParaRPr lang="en-US" sz="1500" dirty="0"/>
          </a:p>
        </p:txBody>
      </p:sp>
      <p:pic>
        <p:nvPicPr>
          <p:cNvPr id="2" name="Picture 1"/>
          <p:cNvPicPr>
            <a:picLocks noChangeAspect="1"/>
          </p:cNvPicPr>
          <p:nvPr/>
        </p:nvPicPr>
        <p:blipFill>
          <a:blip r:embed="rId2"/>
          <a:stretch>
            <a:fillRect/>
          </a:stretch>
        </p:blipFill>
        <p:spPr>
          <a:xfrm>
            <a:off x="1319213" y="2273122"/>
            <a:ext cx="10048539" cy="4250028"/>
          </a:xfrm>
          <a:prstGeom prst="rect">
            <a:avLst/>
          </a:prstGeom>
        </p:spPr>
      </p:pic>
    </p:spTree>
    <p:extLst>
      <p:ext uri="{BB962C8B-B14F-4D97-AF65-F5344CB8AC3E}">
        <p14:creationId xmlns:p14="http://schemas.microsoft.com/office/powerpoint/2010/main" val="2395230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Active directory:</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What is AD:</a:t>
            </a:r>
          </a:p>
          <a:p>
            <a:pPr marL="0" indent="0">
              <a:buNone/>
            </a:pPr>
            <a:r>
              <a:rPr lang="en-US" sz="1500" dirty="0">
                <a:hlinkClick r:id="rId2"/>
              </a:rPr>
              <a:t>https://</a:t>
            </a:r>
            <a:r>
              <a:rPr lang="en-US" sz="1500" dirty="0" smtClean="0">
                <a:hlinkClick r:id="rId2"/>
              </a:rPr>
              <a:t>docs.microsoft.com/en-us/azure/active-directory/fundamentals/active-directory-whatis</a:t>
            </a:r>
            <a:endParaRPr lang="en-US" sz="1500" dirty="0" smtClean="0"/>
          </a:p>
          <a:p>
            <a:pPr marL="0" indent="0">
              <a:buNone/>
            </a:pPr>
            <a:r>
              <a:rPr lang="en-US" sz="1500" dirty="0" smtClean="0"/>
              <a:t> </a:t>
            </a:r>
            <a:endParaRPr lang="en-US" sz="1500" dirty="0"/>
          </a:p>
        </p:txBody>
      </p:sp>
      <p:pic>
        <p:nvPicPr>
          <p:cNvPr id="2" name="Picture 1"/>
          <p:cNvPicPr>
            <a:picLocks noChangeAspect="1"/>
          </p:cNvPicPr>
          <p:nvPr/>
        </p:nvPicPr>
        <p:blipFill>
          <a:blip r:embed="rId3"/>
          <a:stretch>
            <a:fillRect/>
          </a:stretch>
        </p:blipFill>
        <p:spPr>
          <a:xfrm>
            <a:off x="1197735" y="570896"/>
            <a:ext cx="10351193" cy="3910952"/>
          </a:xfrm>
          <a:prstGeom prst="rect">
            <a:avLst/>
          </a:prstGeom>
        </p:spPr>
      </p:pic>
    </p:spTree>
    <p:extLst>
      <p:ext uri="{BB962C8B-B14F-4D97-AF65-F5344CB8AC3E}">
        <p14:creationId xmlns:p14="http://schemas.microsoft.com/office/powerpoint/2010/main" val="9443758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Users: all users will show here. </a:t>
            </a:r>
          </a:p>
          <a:p>
            <a:pPr>
              <a:buFont typeface="Wingdings" panose="05000000000000000000" pitchFamily="2" charset="2"/>
              <a:buChar char="à"/>
            </a:pPr>
            <a:r>
              <a:rPr lang="en-US" sz="1500" dirty="0" smtClean="0">
                <a:sym typeface="Wingdings" panose="05000000000000000000" pitchFamily="2" charset="2"/>
              </a:rPr>
              <a:t>For creating user we need a domain in custom domain names of the AD. And that domain should be registered in our </a:t>
            </a:r>
            <a:r>
              <a:rPr lang="en-US" sz="1500" dirty="0" err="1" smtClean="0">
                <a:sym typeface="Wingdings" panose="05000000000000000000" pitchFamily="2" charset="2"/>
              </a:rPr>
              <a:t>dns</a:t>
            </a:r>
            <a:r>
              <a:rPr lang="en-US" sz="1500" dirty="0" smtClean="0">
                <a:sym typeface="Wingdings" panose="05000000000000000000" pitchFamily="2" charset="2"/>
              </a:rPr>
              <a:t>.</a:t>
            </a:r>
          </a:p>
          <a:p>
            <a:pPr>
              <a:buFont typeface="Wingdings" panose="05000000000000000000" pitchFamily="2" charset="2"/>
              <a:buChar char="à"/>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Custom domain: we can create new domain but can’t verify due to we don’t have </a:t>
            </a:r>
            <a:r>
              <a:rPr lang="en-US" sz="1500" dirty="0" err="1" smtClean="0">
                <a:sym typeface="Wingdings" panose="05000000000000000000" pitchFamily="2" charset="2"/>
              </a:rPr>
              <a:t>dns</a:t>
            </a:r>
            <a:r>
              <a:rPr lang="en-US" sz="1500" dirty="0" smtClean="0">
                <a:sym typeface="Wingdings" panose="05000000000000000000" pitchFamily="2" charset="2"/>
              </a:rPr>
              <a:t> set up. Once we created the </a:t>
            </a:r>
            <a:r>
              <a:rPr lang="en-US" sz="1500" dirty="0" err="1" smtClean="0">
                <a:sym typeface="Wingdings" panose="05000000000000000000" pitchFamily="2" charset="2"/>
              </a:rPr>
              <a:t>dns</a:t>
            </a:r>
            <a:r>
              <a:rPr lang="en-US" sz="1500" dirty="0" smtClean="0">
                <a:sym typeface="Wingdings" panose="05000000000000000000" pitchFamily="2" charset="2"/>
              </a:rPr>
              <a:t> to that domain, then only it will work.</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Create Azure active directory: we can create more directories.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Groups: </a:t>
            </a:r>
          </a:p>
          <a:p>
            <a:pPr marL="0" indent="0">
              <a:buNone/>
            </a:pPr>
            <a:r>
              <a:rPr lang="en-US" sz="1500" dirty="0" smtClean="0">
                <a:sym typeface="Wingdings" panose="05000000000000000000" pitchFamily="2" charset="2"/>
              </a:rPr>
              <a:t>Service Accounts: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Managed Identity:</a:t>
            </a:r>
          </a:p>
        </p:txBody>
      </p:sp>
    </p:spTree>
    <p:extLst>
      <p:ext uri="{BB962C8B-B14F-4D97-AF65-F5344CB8AC3E}">
        <p14:creationId xmlns:p14="http://schemas.microsoft.com/office/powerpoint/2010/main" val="42533000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IAM: Identity access management.</a:t>
            </a:r>
          </a:p>
          <a:p>
            <a:pPr marL="0" indent="0">
              <a:buNone/>
            </a:pPr>
            <a:endParaRPr lang="en-US" sz="1500" dirty="0"/>
          </a:p>
        </p:txBody>
      </p:sp>
      <p:pic>
        <p:nvPicPr>
          <p:cNvPr id="2" name="Picture 1"/>
          <p:cNvPicPr>
            <a:picLocks noChangeAspect="1"/>
          </p:cNvPicPr>
          <p:nvPr/>
        </p:nvPicPr>
        <p:blipFill>
          <a:blip r:embed="rId2"/>
          <a:stretch>
            <a:fillRect/>
          </a:stretch>
        </p:blipFill>
        <p:spPr>
          <a:xfrm>
            <a:off x="2537138" y="679570"/>
            <a:ext cx="7411724" cy="5725992"/>
          </a:xfrm>
          <a:prstGeom prst="rect">
            <a:avLst/>
          </a:prstGeom>
        </p:spPr>
      </p:pic>
    </p:spTree>
    <p:extLst>
      <p:ext uri="{BB962C8B-B14F-4D97-AF65-F5344CB8AC3E}">
        <p14:creationId xmlns:p14="http://schemas.microsoft.com/office/powerpoint/2010/main" val="4204368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IAM:</a:t>
            </a:r>
            <a:endParaRPr lang="en-US" sz="1500" dirty="0"/>
          </a:p>
        </p:txBody>
      </p:sp>
      <p:pic>
        <p:nvPicPr>
          <p:cNvPr id="2" name="Picture 1"/>
          <p:cNvPicPr>
            <a:picLocks noChangeAspect="1"/>
          </p:cNvPicPr>
          <p:nvPr/>
        </p:nvPicPr>
        <p:blipFill>
          <a:blip r:embed="rId2"/>
          <a:stretch>
            <a:fillRect/>
          </a:stretch>
        </p:blipFill>
        <p:spPr>
          <a:xfrm>
            <a:off x="2185987" y="442912"/>
            <a:ext cx="7820025" cy="5972175"/>
          </a:xfrm>
          <a:prstGeom prst="rect">
            <a:avLst/>
          </a:prstGeom>
        </p:spPr>
      </p:pic>
    </p:spTree>
    <p:extLst>
      <p:ext uri="{BB962C8B-B14F-4D97-AF65-F5344CB8AC3E}">
        <p14:creationId xmlns:p14="http://schemas.microsoft.com/office/powerpoint/2010/main" val="66327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IAM: All the action we will gets on one operation. This one we called as role. We different build in roles from azure which have their own special actions combined.</a:t>
            </a:r>
          </a:p>
          <a:p>
            <a:pPr marL="0" indent="0">
              <a:buNone/>
            </a:pPr>
            <a:r>
              <a:rPr lang="en-US" sz="1500" dirty="0" smtClean="0"/>
              <a:t> </a:t>
            </a:r>
            <a:endParaRPr lang="en-US" sz="1500" dirty="0"/>
          </a:p>
        </p:txBody>
      </p:sp>
      <p:pic>
        <p:nvPicPr>
          <p:cNvPr id="2" name="Picture 1"/>
          <p:cNvPicPr>
            <a:picLocks noChangeAspect="1"/>
          </p:cNvPicPr>
          <p:nvPr/>
        </p:nvPicPr>
        <p:blipFill>
          <a:blip r:embed="rId2"/>
          <a:stretch>
            <a:fillRect/>
          </a:stretch>
        </p:blipFill>
        <p:spPr>
          <a:xfrm>
            <a:off x="2658396" y="798490"/>
            <a:ext cx="6368285" cy="5600096"/>
          </a:xfrm>
          <a:prstGeom prst="rect">
            <a:avLst/>
          </a:prstGeom>
        </p:spPr>
      </p:pic>
    </p:spTree>
    <p:extLst>
      <p:ext uri="{BB962C8B-B14F-4D97-AF65-F5344CB8AC3E}">
        <p14:creationId xmlns:p14="http://schemas.microsoft.com/office/powerpoint/2010/main" val="932842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Where roles can be assigned</a:t>
            </a:r>
            <a:r>
              <a:rPr lang="en-US" sz="1500" dirty="0" smtClean="0"/>
              <a:t>? It can assigned to a principle. Like users, groups, service principal or managed identity.</a:t>
            </a:r>
            <a:endParaRPr lang="en-US" sz="1500" dirty="0"/>
          </a:p>
        </p:txBody>
      </p:sp>
      <p:pic>
        <p:nvPicPr>
          <p:cNvPr id="4" name="Picture 3"/>
          <p:cNvPicPr>
            <a:picLocks noChangeAspect="1"/>
          </p:cNvPicPr>
          <p:nvPr/>
        </p:nvPicPr>
        <p:blipFill>
          <a:blip r:embed="rId2"/>
          <a:stretch>
            <a:fillRect/>
          </a:stretch>
        </p:blipFill>
        <p:spPr>
          <a:xfrm>
            <a:off x="2405062" y="728662"/>
            <a:ext cx="7381875" cy="5400675"/>
          </a:xfrm>
          <a:prstGeom prst="rect">
            <a:avLst/>
          </a:prstGeom>
        </p:spPr>
      </p:pic>
    </p:spTree>
    <p:extLst>
      <p:ext uri="{BB962C8B-B14F-4D97-AF65-F5344CB8AC3E}">
        <p14:creationId xmlns:p14="http://schemas.microsoft.com/office/powerpoint/2010/main" val="2508453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How it will behaves?</a:t>
            </a:r>
            <a:endParaRPr lang="en-US" sz="1500" b="1" dirty="0"/>
          </a:p>
        </p:txBody>
      </p:sp>
      <p:pic>
        <p:nvPicPr>
          <p:cNvPr id="2" name="Picture 1"/>
          <p:cNvPicPr>
            <a:picLocks noChangeAspect="1"/>
          </p:cNvPicPr>
          <p:nvPr/>
        </p:nvPicPr>
        <p:blipFill>
          <a:blip r:embed="rId2"/>
          <a:stretch>
            <a:fillRect/>
          </a:stretch>
        </p:blipFill>
        <p:spPr>
          <a:xfrm>
            <a:off x="3205609" y="734096"/>
            <a:ext cx="6115878" cy="5567966"/>
          </a:xfrm>
          <a:prstGeom prst="rect">
            <a:avLst/>
          </a:prstGeom>
        </p:spPr>
      </p:pic>
    </p:spTree>
    <p:extLst>
      <p:ext uri="{BB962C8B-B14F-4D97-AF65-F5344CB8AC3E}">
        <p14:creationId xmlns:p14="http://schemas.microsoft.com/office/powerpoint/2010/main" val="4162204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Scopes: </a:t>
            </a:r>
          </a:p>
          <a:p>
            <a:pPr marL="0" indent="0">
              <a:buNone/>
            </a:pPr>
            <a:r>
              <a:rPr lang="en-US" sz="1500" dirty="0" smtClean="0"/>
              <a:t>1) Assign on management group: </a:t>
            </a:r>
            <a:endParaRPr lang="en-US" sz="1500" dirty="0"/>
          </a:p>
        </p:txBody>
      </p:sp>
      <p:pic>
        <p:nvPicPr>
          <p:cNvPr id="4" name="Picture 3"/>
          <p:cNvPicPr>
            <a:picLocks noChangeAspect="1"/>
          </p:cNvPicPr>
          <p:nvPr/>
        </p:nvPicPr>
        <p:blipFill>
          <a:blip r:embed="rId2"/>
          <a:stretch>
            <a:fillRect/>
          </a:stretch>
        </p:blipFill>
        <p:spPr>
          <a:xfrm>
            <a:off x="2888389" y="1052132"/>
            <a:ext cx="6522545" cy="5580488"/>
          </a:xfrm>
          <a:prstGeom prst="rect">
            <a:avLst/>
          </a:prstGeom>
        </p:spPr>
      </p:pic>
    </p:spTree>
    <p:extLst>
      <p:ext uri="{BB962C8B-B14F-4D97-AF65-F5344CB8AC3E}">
        <p14:creationId xmlns:p14="http://schemas.microsoft.com/office/powerpoint/2010/main" val="2230811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t>Cloud: </a:t>
            </a:r>
            <a:endParaRPr lang="en-US" sz="1500" dirty="0" smtClean="0">
              <a:sym typeface="Wingdings" panose="05000000000000000000" pitchFamily="2" charset="2"/>
            </a:endParaRPr>
          </a:p>
        </p:txBody>
      </p:sp>
      <p:pic>
        <p:nvPicPr>
          <p:cNvPr id="2" name="Picture 1"/>
          <p:cNvPicPr>
            <a:picLocks noChangeAspect="1"/>
          </p:cNvPicPr>
          <p:nvPr/>
        </p:nvPicPr>
        <p:blipFill>
          <a:blip r:embed="rId2"/>
          <a:stretch>
            <a:fillRect/>
          </a:stretch>
        </p:blipFill>
        <p:spPr>
          <a:xfrm>
            <a:off x="2511380" y="519918"/>
            <a:ext cx="8474298" cy="6074065"/>
          </a:xfrm>
          <a:prstGeom prst="rect">
            <a:avLst/>
          </a:prstGeom>
        </p:spPr>
      </p:pic>
    </p:spTree>
    <p:extLst>
      <p:ext uri="{BB962C8B-B14F-4D97-AF65-F5344CB8AC3E}">
        <p14:creationId xmlns:p14="http://schemas.microsoft.com/office/powerpoint/2010/main" val="33406585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a:t>2</a:t>
            </a:r>
            <a:r>
              <a:rPr lang="en-US" sz="1500" dirty="0" smtClean="0"/>
              <a:t>) From subscription: </a:t>
            </a:r>
            <a:endParaRPr lang="en-US" sz="1500" dirty="0"/>
          </a:p>
        </p:txBody>
      </p:sp>
      <p:pic>
        <p:nvPicPr>
          <p:cNvPr id="2" name="Picture 1"/>
          <p:cNvPicPr>
            <a:picLocks noChangeAspect="1"/>
          </p:cNvPicPr>
          <p:nvPr/>
        </p:nvPicPr>
        <p:blipFill>
          <a:blip r:embed="rId2"/>
          <a:stretch>
            <a:fillRect/>
          </a:stretch>
        </p:blipFill>
        <p:spPr>
          <a:xfrm>
            <a:off x="2295646" y="850005"/>
            <a:ext cx="6541205" cy="5607877"/>
          </a:xfrm>
          <a:prstGeom prst="rect">
            <a:avLst/>
          </a:prstGeom>
        </p:spPr>
      </p:pic>
    </p:spTree>
    <p:extLst>
      <p:ext uri="{BB962C8B-B14F-4D97-AF65-F5344CB8AC3E}">
        <p14:creationId xmlns:p14="http://schemas.microsoft.com/office/powerpoint/2010/main" val="1398706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3) Resource Group: </a:t>
            </a:r>
            <a:endParaRPr lang="en-US" sz="1500" dirty="0"/>
          </a:p>
        </p:txBody>
      </p:sp>
      <p:pic>
        <p:nvPicPr>
          <p:cNvPr id="2" name="Picture 1"/>
          <p:cNvPicPr>
            <a:picLocks noChangeAspect="1"/>
          </p:cNvPicPr>
          <p:nvPr/>
        </p:nvPicPr>
        <p:blipFill>
          <a:blip r:embed="rId2"/>
          <a:stretch>
            <a:fillRect/>
          </a:stretch>
        </p:blipFill>
        <p:spPr>
          <a:xfrm>
            <a:off x="2470610" y="296214"/>
            <a:ext cx="7621127" cy="6585598"/>
          </a:xfrm>
          <a:prstGeom prst="rect">
            <a:avLst/>
          </a:prstGeom>
        </p:spPr>
      </p:pic>
    </p:spTree>
    <p:extLst>
      <p:ext uri="{BB962C8B-B14F-4D97-AF65-F5344CB8AC3E}">
        <p14:creationId xmlns:p14="http://schemas.microsoft.com/office/powerpoint/2010/main" val="360209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4) Resources: </a:t>
            </a:r>
            <a:endParaRPr lang="en-US" sz="1500" dirty="0"/>
          </a:p>
        </p:txBody>
      </p:sp>
      <p:pic>
        <p:nvPicPr>
          <p:cNvPr id="2" name="Picture 1"/>
          <p:cNvPicPr>
            <a:picLocks noChangeAspect="1"/>
          </p:cNvPicPr>
          <p:nvPr/>
        </p:nvPicPr>
        <p:blipFill>
          <a:blip r:embed="rId2"/>
          <a:stretch>
            <a:fillRect/>
          </a:stretch>
        </p:blipFill>
        <p:spPr>
          <a:xfrm>
            <a:off x="2328862" y="52387"/>
            <a:ext cx="7534275" cy="6753225"/>
          </a:xfrm>
          <a:prstGeom prst="rect">
            <a:avLst/>
          </a:prstGeom>
        </p:spPr>
      </p:pic>
    </p:spTree>
    <p:extLst>
      <p:ext uri="{BB962C8B-B14F-4D97-AF65-F5344CB8AC3E}">
        <p14:creationId xmlns:p14="http://schemas.microsoft.com/office/powerpoint/2010/main" val="10532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Who can assign role bindings: </a:t>
            </a:r>
            <a:endParaRPr lang="en-US" sz="1500" dirty="0"/>
          </a:p>
        </p:txBody>
      </p:sp>
      <p:pic>
        <p:nvPicPr>
          <p:cNvPr id="2" name="Picture 1"/>
          <p:cNvPicPr>
            <a:picLocks noChangeAspect="1"/>
          </p:cNvPicPr>
          <p:nvPr/>
        </p:nvPicPr>
        <p:blipFill>
          <a:blip r:embed="rId2"/>
          <a:stretch>
            <a:fillRect/>
          </a:stretch>
        </p:blipFill>
        <p:spPr>
          <a:xfrm>
            <a:off x="1996225" y="1068946"/>
            <a:ext cx="8551571" cy="4069724"/>
          </a:xfrm>
          <a:prstGeom prst="rect">
            <a:avLst/>
          </a:prstGeom>
        </p:spPr>
      </p:pic>
    </p:spTree>
    <p:extLst>
      <p:ext uri="{BB962C8B-B14F-4D97-AF65-F5344CB8AC3E}">
        <p14:creationId xmlns:p14="http://schemas.microsoft.com/office/powerpoint/2010/main" val="2850343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Managed Identities:</a:t>
            </a:r>
          </a:p>
          <a:p>
            <a:pPr marL="342900" indent="-342900">
              <a:buAutoNum type="arabicParenR"/>
            </a:pPr>
            <a:r>
              <a:rPr lang="en-US" sz="1500" dirty="0" smtClean="0"/>
              <a:t>System managed </a:t>
            </a:r>
            <a:r>
              <a:rPr lang="en-US" sz="1500" dirty="0"/>
              <a:t>identities </a:t>
            </a:r>
            <a:r>
              <a:rPr lang="en-US" sz="1500" dirty="0" smtClean="0"/>
              <a:t>:</a:t>
            </a:r>
          </a:p>
          <a:p>
            <a:pPr marL="342900" indent="-342900">
              <a:buAutoNum type="arabicParenR"/>
            </a:pPr>
            <a:r>
              <a:rPr lang="en-US" sz="1500" dirty="0" smtClean="0"/>
              <a:t>User managed identities: </a:t>
            </a:r>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p:txBody>
      </p:sp>
    </p:spTree>
    <p:extLst>
      <p:ext uri="{BB962C8B-B14F-4D97-AF65-F5344CB8AC3E}">
        <p14:creationId xmlns:p14="http://schemas.microsoft.com/office/powerpoint/2010/main" val="18392338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Database:</a:t>
            </a:r>
          </a:p>
          <a:p>
            <a:pPr>
              <a:buFont typeface="Wingdings" panose="05000000000000000000" pitchFamily="2" charset="2"/>
              <a:buChar char="à"/>
            </a:pPr>
            <a:r>
              <a:rPr lang="en-US" sz="1500" dirty="0" smtClean="0">
                <a:sym typeface="Wingdings" panose="05000000000000000000" pitchFamily="2" charset="2"/>
              </a:rPr>
              <a:t>SQL database in azure is a relational database in azure. It is latest stable version of Microsoft </a:t>
            </a:r>
            <a:r>
              <a:rPr lang="en-US" sz="1500" dirty="0" err="1" smtClean="0">
                <a:sym typeface="Wingdings" panose="05000000000000000000" pitchFamily="2" charset="2"/>
              </a:rPr>
              <a:t>sql</a:t>
            </a:r>
            <a:r>
              <a:rPr lang="en-US" sz="1500" dirty="0" smtClean="0">
                <a:sym typeface="Wingdings" panose="05000000000000000000" pitchFamily="2" charset="2"/>
              </a:rPr>
              <a:t> server database engine.</a:t>
            </a:r>
          </a:p>
          <a:p>
            <a:pPr marL="0" indent="0">
              <a:buNone/>
            </a:pPr>
            <a:r>
              <a:rPr lang="en-US" sz="1500" b="1" u="sng" dirty="0" smtClean="0">
                <a:sym typeface="Wingdings" panose="05000000000000000000" pitchFamily="2" charset="2"/>
              </a:rPr>
              <a:t>Relational Database:</a:t>
            </a:r>
          </a:p>
          <a:p>
            <a:pPr marL="0" indent="0">
              <a:buNone/>
            </a:pPr>
            <a:r>
              <a:rPr lang="en-US" sz="1500" b="1" dirty="0" smtClean="0">
                <a:sym typeface="Wingdings" panose="05000000000000000000" pitchFamily="2" charset="2"/>
              </a:rPr>
              <a:t>Table</a:t>
            </a:r>
            <a:r>
              <a:rPr lang="en-US" sz="1500" dirty="0" smtClean="0">
                <a:sym typeface="Wingdings" panose="05000000000000000000" pitchFamily="2" charset="2"/>
              </a:rPr>
              <a:t>: </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We can create a table in </a:t>
            </a:r>
            <a:r>
              <a:rPr lang="en-US" sz="1500" dirty="0" err="1" smtClean="0">
                <a:sym typeface="Wingdings" panose="05000000000000000000" pitchFamily="2" charset="2"/>
              </a:rPr>
              <a:t>sql</a:t>
            </a:r>
            <a:r>
              <a:rPr lang="en-US" sz="1500" dirty="0" smtClean="0">
                <a:sym typeface="Wingdings" panose="05000000000000000000" pitchFamily="2" charset="2"/>
              </a:rPr>
              <a:t> database and this is the mode of storing the data in the </a:t>
            </a:r>
            <a:r>
              <a:rPr lang="en-US" sz="1500" dirty="0" err="1" smtClean="0">
                <a:sym typeface="Wingdings" panose="05000000000000000000" pitchFamily="2" charset="2"/>
              </a:rPr>
              <a:t>sql</a:t>
            </a:r>
            <a:r>
              <a:rPr lang="en-US" sz="1500" dirty="0" smtClean="0">
                <a:sym typeface="Wingdings" panose="05000000000000000000" pitchFamily="2" charset="2"/>
              </a:rPr>
              <a:t> database. And within the table we input the value to appropriate columns.</a:t>
            </a:r>
          </a:p>
          <a:p>
            <a:pPr>
              <a:buFont typeface="Wingdings" panose="05000000000000000000" pitchFamily="2" charset="2"/>
              <a:buChar char="à"/>
            </a:pPr>
            <a:r>
              <a:rPr lang="en-US" sz="1500" dirty="0" smtClean="0">
                <a:sym typeface="Wingdings" panose="05000000000000000000" pitchFamily="2" charset="2"/>
              </a:rPr>
              <a:t>If another entity comes we just input the values into it.</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endParaRPr lang="en-US" sz="1500" dirty="0" smtClean="0">
              <a:sym typeface="Wingdings" panose="05000000000000000000" pitchFamily="2" charset="2"/>
            </a:endParaRP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endParaRPr lang="en-US" sz="1500" dirty="0" smtClean="0">
              <a:sym typeface="Wingdings" panose="05000000000000000000" pitchFamily="2" charset="2"/>
            </a:endParaRP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endParaRPr lang="en-US" sz="1500" dirty="0" smtClean="0">
              <a:sym typeface="Wingdings" panose="05000000000000000000" pitchFamily="2" charset="2"/>
            </a:endParaRP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Also Relational database are bit more than tables. We also can define constrains.</a:t>
            </a:r>
          </a:p>
        </p:txBody>
      </p:sp>
      <p:pic>
        <p:nvPicPr>
          <p:cNvPr id="5" name="Picture 4"/>
          <p:cNvPicPr>
            <a:picLocks noChangeAspect="1"/>
          </p:cNvPicPr>
          <p:nvPr/>
        </p:nvPicPr>
        <p:blipFill>
          <a:blip r:embed="rId2"/>
          <a:stretch>
            <a:fillRect/>
          </a:stretch>
        </p:blipFill>
        <p:spPr>
          <a:xfrm>
            <a:off x="3435060" y="1062507"/>
            <a:ext cx="5781987" cy="1757966"/>
          </a:xfrm>
          <a:prstGeom prst="rect">
            <a:avLst/>
          </a:prstGeom>
        </p:spPr>
      </p:pic>
      <p:pic>
        <p:nvPicPr>
          <p:cNvPr id="6" name="Picture 5"/>
          <p:cNvPicPr>
            <a:picLocks noChangeAspect="1"/>
          </p:cNvPicPr>
          <p:nvPr/>
        </p:nvPicPr>
        <p:blipFill>
          <a:blip r:embed="rId3"/>
          <a:stretch>
            <a:fillRect/>
          </a:stretch>
        </p:blipFill>
        <p:spPr>
          <a:xfrm>
            <a:off x="3141852" y="3676918"/>
            <a:ext cx="6368401" cy="2350395"/>
          </a:xfrm>
          <a:prstGeom prst="rect">
            <a:avLst/>
          </a:prstGeom>
        </p:spPr>
      </p:pic>
    </p:spTree>
    <p:extLst>
      <p:ext uri="{BB962C8B-B14F-4D97-AF65-F5344CB8AC3E}">
        <p14:creationId xmlns:p14="http://schemas.microsoft.com/office/powerpoint/2010/main" val="16673102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Database:</a:t>
            </a:r>
          </a:p>
          <a:p>
            <a:pPr marL="0" indent="0">
              <a:buNone/>
            </a:pPr>
            <a:endParaRPr lang="en-US" sz="1500" dirty="0"/>
          </a:p>
          <a:p>
            <a:pPr marL="0" indent="0">
              <a:buNone/>
            </a:pPr>
            <a:endParaRPr lang="en-US" sz="1500" dirty="0" smtClean="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b="1" dirty="0" smtClean="0"/>
              <a:t>Query (Constrains Query):</a:t>
            </a:r>
          </a:p>
          <a:p>
            <a:pPr marL="0" indent="0">
              <a:buNone/>
            </a:pPr>
            <a:r>
              <a:rPr lang="en-US" sz="1500" dirty="0" smtClean="0"/>
              <a:t>CREATE TABLE Persons (</a:t>
            </a:r>
          </a:p>
          <a:p>
            <a:pPr marL="0" indent="0">
              <a:buNone/>
            </a:pPr>
            <a:r>
              <a:rPr lang="en-US" sz="1500" dirty="0"/>
              <a:t> </a:t>
            </a:r>
            <a:r>
              <a:rPr lang="en-US" sz="1500" dirty="0" smtClean="0"/>
              <a:t>       </a:t>
            </a:r>
            <a:r>
              <a:rPr lang="en-US" sz="1500" dirty="0" err="1" smtClean="0"/>
              <a:t>FirstName</a:t>
            </a:r>
            <a:r>
              <a:rPr lang="en-US" sz="1500" dirty="0" smtClean="0"/>
              <a:t> </a:t>
            </a:r>
            <a:r>
              <a:rPr lang="en-US" sz="1500" dirty="0" err="1" smtClean="0"/>
              <a:t>varchar</a:t>
            </a:r>
            <a:r>
              <a:rPr lang="en-US" sz="1500" dirty="0" smtClean="0"/>
              <a:t>(255) CHECK (</a:t>
            </a:r>
            <a:r>
              <a:rPr lang="en-US" sz="1500" dirty="0" err="1" smtClean="0"/>
              <a:t>len</a:t>
            </a:r>
            <a:r>
              <a:rPr lang="en-US" sz="1500" dirty="0" smtClean="0"/>
              <a:t>(</a:t>
            </a:r>
            <a:r>
              <a:rPr lang="en-US" sz="1500" dirty="0" err="1" smtClean="0"/>
              <a:t>FirstName</a:t>
            </a:r>
            <a:r>
              <a:rPr lang="en-US" sz="1500" dirty="0" smtClean="0"/>
              <a:t>)&gt;3 AND </a:t>
            </a:r>
            <a:r>
              <a:rPr lang="en-US" sz="1500" dirty="0" err="1" smtClean="0"/>
              <a:t>len</a:t>
            </a:r>
            <a:r>
              <a:rPr lang="en-US" sz="1500" dirty="0" smtClean="0"/>
              <a:t>(</a:t>
            </a:r>
            <a:r>
              <a:rPr lang="en-US" sz="1500" dirty="0" err="1" smtClean="0"/>
              <a:t>FirstName</a:t>
            </a:r>
            <a:r>
              <a:rPr lang="en-US" sz="1500" dirty="0" smtClean="0"/>
              <a:t>)&lt;50),</a:t>
            </a:r>
          </a:p>
          <a:p>
            <a:pPr marL="0" indent="0">
              <a:buNone/>
            </a:pPr>
            <a:r>
              <a:rPr lang="en-US" sz="1500" dirty="0"/>
              <a:t> </a:t>
            </a:r>
            <a:r>
              <a:rPr lang="en-US" sz="1500" dirty="0" smtClean="0"/>
              <a:t>       </a:t>
            </a:r>
            <a:r>
              <a:rPr lang="en-US" sz="1500" dirty="0" err="1" smtClean="0"/>
              <a:t>LastName</a:t>
            </a:r>
            <a:r>
              <a:rPr lang="en-US" sz="1500" dirty="0" smtClean="0"/>
              <a:t> </a:t>
            </a:r>
            <a:r>
              <a:rPr lang="en-US" sz="1500" dirty="0" err="1" smtClean="0"/>
              <a:t>varchar</a:t>
            </a:r>
            <a:r>
              <a:rPr lang="en-US" sz="1500" dirty="0" smtClean="0"/>
              <a:t>(255),</a:t>
            </a:r>
          </a:p>
          <a:p>
            <a:pPr marL="0" indent="0">
              <a:buNone/>
            </a:pPr>
            <a:r>
              <a:rPr lang="en-US" sz="1500" dirty="0"/>
              <a:t> </a:t>
            </a:r>
            <a:r>
              <a:rPr lang="en-US" sz="1500" dirty="0" smtClean="0"/>
              <a:t>       Age </a:t>
            </a:r>
            <a:r>
              <a:rPr lang="en-US" sz="1500" dirty="0" err="1" smtClean="0"/>
              <a:t>int</a:t>
            </a:r>
            <a:r>
              <a:rPr lang="en-US" sz="1500" dirty="0" smtClean="0"/>
              <a:t> CHECK (Age&lt;=130)</a:t>
            </a:r>
          </a:p>
          <a:p>
            <a:pPr marL="0" indent="0">
              <a:buNone/>
            </a:pPr>
            <a:r>
              <a:rPr lang="en-US" sz="1500" dirty="0" smtClean="0"/>
              <a:t>)</a:t>
            </a:r>
          </a:p>
          <a:p>
            <a:pPr marL="0" indent="0">
              <a:buNone/>
            </a:pPr>
            <a:r>
              <a:rPr lang="en-US" sz="1500" b="1" dirty="0" smtClean="0"/>
              <a:t>Relations</a:t>
            </a:r>
            <a:r>
              <a:rPr lang="en-US" sz="1500" dirty="0" smtClean="0"/>
              <a:t>: </a:t>
            </a:r>
            <a:endParaRPr lang="en-US" sz="1500" dirty="0"/>
          </a:p>
        </p:txBody>
      </p:sp>
      <p:pic>
        <p:nvPicPr>
          <p:cNvPr id="2" name="Picture 1"/>
          <p:cNvPicPr>
            <a:picLocks noChangeAspect="1"/>
          </p:cNvPicPr>
          <p:nvPr/>
        </p:nvPicPr>
        <p:blipFill>
          <a:blip r:embed="rId2"/>
          <a:stretch>
            <a:fillRect/>
          </a:stretch>
        </p:blipFill>
        <p:spPr>
          <a:xfrm>
            <a:off x="2753060" y="206063"/>
            <a:ext cx="6505575" cy="2034862"/>
          </a:xfrm>
          <a:prstGeom prst="rect">
            <a:avLst/>
          </a:prstGeom>
        </p:spPr>
      </p:pic>
      <p:pic>
        <p:nvPicPr>
          <p:cNvPr id="4" name="Picture 3"/>
          <p:cNvPicPr>
            <a:picLocks noChangeAspect="1"/>
          </p:cNvPicPr>
          <p:nvPr/>
        </p:nvPicPr>
        <p:blipFill>
          <a:blip r:embed="rId3"/>
          <a:stretch>
            <a:fillRect/>
          </a:stretch>
        </p:blipFill>
        <p:spPr>
          <a:xfrm>
            <a:off x="2829529" y="3419341"/>
            <a:ext cx="9044792" cy="2955701"/>
          </a:xfrm>
          <a:prstGeom prst="rect">
            <a:avLst/>
          </a:prstGeom>
        </p:spPr>
      </p:pic>
    </p:spTree>
    <p:extLst>
      <p:ext uri="{BB962C8B-B14F-4D97-AF65-F5344CB8AC3E}">
        <p14:creationId xmlns:p14="http://schemas.microsoft.com/office/powerpoint/2010/main" val="1855213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Deployment Models: </a:t>
            </a:r>
          </a:p>
          <a:p>
            <a:pPr marL="0" indent="0">
              <a:buNone/>
            </a:pPr>
            <a:r>
              <a:rPr lang="en-US" sz="1500" dirty="0" smtClean="0"/>
              <a:t>Single: fully managed, isolated database.</a:t>
            </a:r>
          </a:p>
          <a:p>
            <a:pPr marL="0" indent="0">
              <a:buNone/>
            </a:pPr>
            <a:r>
              <a:rPr lang="en-US" sz="1500" dirty="0" smtClean="0"/>
              <a:t>Elastic Pool: It is collection of single databases with share set of resources.</a:t>
            </a:r>
          </a:p>
          <a:p>
            <a:pPr marL="0" indent="0">
              <a:buNone/>
            </a:pPr>
            <a:r>
              <a:rPr lang="en-US" sz="1500" dirty="0" smtClean="0"/>
              <a:t>Managed Instance: It is fully managed instance of the </a:t>
            </a:r>
            <a:r>
              <a:rPr lang="en-US" sz="1500" dirty="0" err="1" smtClean="0"/>
              <a:t>sql</a:t>
            </a:r>
            <a:r>
              <a:rPr lang="en-US" sz="1500" dirty="0" smtClean="0"/>
              <a:t> server. It is mostly used for list and shift the application. </a:t>
            </a:r>
          </a:p>
          <a:p>
            <a:pPr marL="0" indent="0">
              <a:buNone/>
            </a:pPr>
            <a:endParaRPr lang="en-US" sz="1500" dirty="0"/>
          </a:p>
          <a:p>
            <a:pPr marL="0" indent="0">
              <a:buNone/>
            </a:pPr>
            <a:r>
              <a:rPr lang="en-US" sz="1500" b="1" dirty="0" smtClean="0"/>
              <a:t>SQL Database server </a:t>
            </a:r>
            <a:r>
              <a:rPr lang="en-US" sz="1500" dirty="0" err="1" smtClean="0"/>
              <a:t>vs</a:t>
            </a:r>
            <a:r>
              <a:rPr lang="en-US" sz="1500" b="1" dirty="0" smtClean="0"/>
              <a:t> </a:t>
            </a:r>
            <a:r>
              <a:rPr lang="en-US" sz="1500" b="1" dirty="0" err="1" smtClean="0"/>
              <a:t>sql</a:t>
            </a:r>
            <a:r>
              <a:rPr lang="en-US" sz="1500" b="1" dirty="0" smtClean="0"/>
              <a:t> database</a:t>
            </a:r>
            <a:r>
              <a:rPr lang="en-US" sz="1500" dirty="0" smtClean="0"/>
              <a:t>:</a:t>
            </a:r>
          </a:p>
          <a:p>
            <a:pPr marL="0" indent="0">
              <a:buNone/>
            </a:pPr>
            <a:r>
              <a:rPr lang="en-US" sz="1500" dirty="0" smtClean="0"/>
              <a:t>Database server acts as central administrative point for multiple single of pooled databases. Logins, firewall, adding rules, </a:t>
            </a:r>
            <a:r>
              <a:rPr lang="en-US" sz="1500" dirty="0" err="1" smtClean="0"/>
              <a:t>thead</a:t>
            </a:r>
            <a:r>
              <a:rPr lang="en-US" sz="1500" dirty="0" smtClean="0"/>
              <a:t> detection policies and firewall groups. Total </a:t>
            </a:r>
            <a:r>
              <a:rPr lang="en-US" sz="1600" b="1" dirty="0" smtClean="0"/>
              <a:t>4,096 </a:t>
            </a:r>
            <a:r>
              <a:rPr lang="en-US" sz="1600" b="1" dirty="0" err="1" smtClean="0"/>
              <a:t>dabases</a:t>
            </a:r>
            <a:r>
              <a:rPr lang="en-US" sz="1600" b="1" dirty="0" smtClean="0"/>
              <a:t> can </a:t>
            </a:r>
            <a:r>
              <a:rPr lang="en-US" sz="1600" b="1" smtClean="0"/>
              <a:t>be created.</a:t>
            </a:r>
            <a:endParaRPr lang="en-US" sz="1500" dirty="0" smtClean="0"/>
          </a:p>
        </p:txBody>
      </p:sp>
      <p:pic>
        <p:nvPicPr>
          <p:cNvPr id="5" name="Picture 4"/>
          <p:cNvPicPr>
            <a:picLocks noChangeAspect="1"/>
          </p:cNvPicPr>
          <p:nvPr/>
        </p:nvPicPr>
        <p:blipFill>
          <a:blip r:embed="rId2"/>
          <a:stretch>
            <a:fillRect/>
          </a:stretch>
        </p:blipFill>
        <p:spPr>
          <a:xfrm>
            <a:off x="2014873" y="2964958"/>
            <a:ext cx="7981950" cy="3143250"/>
          </a:xfrm>
          <a:prstGeom prst="rect">
            <a:avLst/>
          </a:prstGeom>
        </p:spPr>
      </p:pic>
    </p:spTree>
    <p:extLst>
      <p:ext uri="{BB962C8B-B14F-4D97-AF65-F5344CB8AC3E}">
        <p14:creationId xmlns:p14="http://schemas.microsoft.com/office/powerpoint/2010/main" val="17469725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Purchasing models: SQL database offering 2 purchasing models.</a:t>
            </a:r>
          </a:p>
          <a:p>
            <a:pPr marL="342900" indent="-342900">
              <a:buAutoNum type="arabicParenR"/>
            </a:pPr>
            <a:r>
              <a:rPr lang="en-US" sz="1500" dirty="0" smtClean="0"/>
              <a:t>DTU: Database transaction using. It is Microsoft unit of performance something in middle of </a:t>
            </a:r>
            <a:r>
              <a:rPr lang="en-US" sz="1500" dirty="0" err="1" smtClean="0"/>
              <a:t>vcore</a:t>
            </a:r>
            <a:r>
              <a:rPr lang="en-US" sz="1500" dirty="0" smtClean="0"/>
              <a:t>, </a:t>
            </a:r>
            <a:r>
              <a:rPr lang="en-US" sz="1500" dirty="0" err="1" smtClean="0"/>
              <a:t>iops</a:t>
            </a:r>
            <a:r>
              <a:rPr lang="en-US" sz="1500" dirty="0" smtClean="0"/>
              <a:t>, memory, and other metrics.</a:t>
            </a:r>
          </a:p>
          <a:p>
            <a:pPr marL="342900" indent="-342900">
              <a:buAutoNum type="arabicParenR"/>
            </a:pPr>
            <a:r>
              <a:rPr lang="en-US" sz="1500" dirty="0" err="1" smtClean="0"/>
              <a:t>Vcore</a:t>
            </a:r>
            <a:r>
              <a:rPr lang="en-US" sz="1500" dirty="0" smtClean="0"/>
              <a:t>: This is recommended model. We can calculate how many </a:t>
            </a:r>
            <a:r>
              <a:rPr lang="en-US" sz="1500" dirty="0" err="1" smtClean="0"/>
              <a:t>iops</a:t>
            </a:r>
            <a:r>
              <a:rPr lang="en-US" sz="1500" dirty="0" smtClean="0"/>
              <a:t>, </a:t>
            </a:r>
            <a:r>
              <a:rPr lang="en-US" sz="1500" dirty="0" err="1" smtClean="0"/>
              <a:t>cpu</a:t>
            </a:r>
            <a:r>
              <a:rPr lang="en-US" sz="1500" dirty="0" smtClean="0"/>
              <a:t>, memory. Based on that we can purchase.</a:t>
            </a:r>
          </a:p>
          <a:p>
            <a:pPr marL="342900" indent="-342900">
              <a:buAutoNum type="arabicParenR"/>
            </a:pPr>
            <a:r>
              <a:rPr lang="en-US" sz="1500" dirty="0" err="1" smtClean="0"/>
              <a:t>Serverless</a:t>
            </a:r>
            <a:r>
              <a:rPr lang="en-US" sz="1500" dirty="0" smtClean="0"/>
              <a:t> model: This is also </a:t>
            </a:r>
            <a:r>
              <a:rPr lang="en-US" sz="1500" dirty="0" err="1" smtClean="0"/>
              <a:t>vcore</a:t>
            </a:r>
            <a:r>
              <a:rPr lang="en-US" sz="1500" dirty="0" smtClean="0"/>
              <a:t> model.</a:t>
            </a:r>
          </a:p>
          <a:p>
            <a:pPr marL="0" indent="0">
              <a:buNone/>
            </a:pPr>
            <a:r>
              <a:rPr lang="en-US" sz="1500" dirty="0" smtClean="0"/>
              <a:t>Why elastic pool:</a:t>
            </a:r>
          </a:p>
          <a:p>
            <a:pPr marL="0" indent="0">
              <a:buNone/>
            </a:pPr>
            <a:r>
              <a:rPr lang="en-US" sz="1500" dirty="0" smtClean="0"/>
              <a:t>This is a share capacity that must involve more than one database. For example if your database is using more on some time and less on some time we use this elastic pool. </a:t>
            </a:r>
          </a:p>
          <a:p>
            <a:pPr marL="0" indent="0">
              <a:buNone/>
            </a:pPr>
            <a:r>
              <a:rPr lang="en-US" sz="1500" dirty="0" err="1" smtClean="0"/>
              <a:t>Eg</a:t>
            </a:r>
            <a:r>
              <a:rPr lang="en-US" sz="1500" dirty="0" smtClean="0"/>
              <a:t>: 1) If you have 1 database of 20 DTU sometimes your user feel like </a:t>
            </a:r>
            <a:r>
              <a:rPr lang="en-US" sz="1500" dirty="0" err="1" smtClean="0"/>
              <a:t>slowerness</a:t>
            </a:r>
            <a:r>
              <a:rPr lang="en-US" sz="1500" dirty="0" smtClean="0"/>
              <a:t>. In that time if you have more than one (2 databases), your DTU’s are double. Hence the users will feel </a:t>
            </a:r>
            <a:r>
              <a:rPr lang="en-US" sz="1500" dirty="0" err="1" smtClean="0"/>
              <a:t>comfirt</a:t>
            </a:r>
            <a:r>
              <a:rPr lang="en-US" sz="1500" dirty="0" smtClean="0"/>
              <a:t> to use your app due to database is faster. </a:t>
            </a:r>
          </a:p>
        </p:txBody>
      </p:sp>
      <p:pic>
        <p:nvPicPr>
          <p:cNvPr id="2" name="Picture 1"/>
          <p:cNvPicPr>
            <a:picLocks noChangeAspect="1"/>
          </p:cNvPicPr>
          <p:nvPr/>
        </p:nvPicPr>
        <p:blipFill>
          <a:blip r:embed="rId2"/>
          <a:stretch>
            <a:fillRect/>
          </a:stretch>
        </p:blipFill>
        <p:spPr>
          <a:xfrm>
            <a:off x="1099702" y="2931094"/>
            <a:ext cx="10099920" cy="3140691"/>
          </a:xfrm>
          <a:prstGeom prst="rect">
            <a:avLst/>
          </a:prstGeom>
        </p:spPr>
      </p:pic>
    </p:spTree>
    <p:extLst>
      <p:ext uri="{BB962C8B-B14F-4D97-AF65-F5344CB8AC3E}">
        <p14:creationId xmlns:p14="http://schemas.microsoft.com/office/powerpoint/2010/main" val="32466081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Elastic pool: using elastic database we can save some money. </a:t>
            </a:r>
          </a:p>
        </p:txBody>
      </p:sp>
      <p:pic>
        <p:nvPicPr>
          <p:cNvPr id="4" name="Picture 3"/>
          <p:cNvPicPr>
            <a:picLocks noChangeAspect="1"/>
          </p:cNvPicPr>
          <p:nvPr/>
        </p:nvPicPr>
        <p:blipFill>
          <a:blip r:embed="rId2"/>
          <a:stretch>
            <a:fillRect/>
          </a:stretch>
        </p:blipFill>
        <p:spPr>
          <a:xfrm>
            <a:off x="2034861" y="589209"/>
            <a:ext cx="9020912" cy="2446985"/>
          </a:xfrm>
          <a:prstGeom prst="rect">
            <a:avLst/>
          </a:prstGeom>
        </p:spPr>
      </p:pic>
      <p:pic>
        <p:nvPicPr>
          <p:cNvPr id="5" name="Picture 4"/>
          <p:cNvPicPr>
            <a:picLocks noChangeAspect="1"/>
          </p:cNvPicPr>
          <p:nvPr/>
        </p:nvPicPr>
        <p:blipFill>
          <a:blip r:embed="rId3"/>
          <a:stretch>
            <a:fillRect/>
          </a:stretch>
        </p:blipFill>
        <p:spPr>
          <a:xfrm>
            <a:off x="1798279" y="3419341"/>
            <a:ext cx="9494077" cy="2833353"/>
          </a:xfrm>
          <a:prstGeom prst="rect">
            <a:avLst/>
          </a:prstGeom>
        </p:spPr>
      </p:pic>
    </p:spTree>
    <p:extLst>
      <p:ext uri="{BB962C8B-B14F-4D97-AF65-F5344CB8AC3E}">
        <p14:creationId xmlns:p14="http://schemas.microsoft.com/office/powerpoint/2010/main" val="130409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t>Public Cloud/ Private Cloud: </a:t>
            </a:r>
            <a:endParaRPr lang="en-US" sz="1500" dirty="0" smtClean="0">
              <a:sym typeface="Wingdings" panose="05000000000000000000" pitchFamily="2" charset="2"/>
            </a:endParaRPr>
          </a:p>
        </p:txBody>
      </p:sp>
      <p:pic>
        <p:nvPicPr>
          <p:cNvPr id="4" name="Picture 3"/>
          <p:cNvPicPr>
            <a:picLocks noChangeAspect="1"/>
          </p:cNvPicPr>
          <p:nvPr/>
        </p:nvPicPr>
        <p:blipFill>
          <a:blip r:embed="rId2"/>
          <a:stretch>
            <a:fillRect/>
          </a:stretch>
        </p:blipFill>
        <p:spPr>
          <a:xfrm>
            <a:off x="1468191" y="1049628"/>
            <a:ext cx="9126759" cy="4765183"/>
          </a:xfrm>
          <a:prstGeom prst="rect">
            <a:avLst/>
          </a:prstGeom>
        </p:spPr>
      </p:pic>
    </p:spTree>
    <p:extLst>
      <p:ext uri="{BB962C8B-B14F-4D97-AF65-F5344CB8AC3E}">
        <p14:creationId xmlns:p14="http://schemas.microsoft.com/office/powerpoint/2010/main" val="11708889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Serverless</a:t>
            </a:r>
            <a:r>
              <a:rPr lang="en-US" sz="1500" dirty="0" smtClean="0"/>
              <a:t>: In </a:t>
            </a:r>
            <a:r>
              <a:rPr lang="en-US" sz="1500" dirty="0" err="1" smtClean="0"/>
              <a:t>serverless</a:t>
            </a:r>
            <a:r>
              <a:rPr lang="en-US" sz="1500" dirty="0" smtClean="0"/>
              <a:t> we </a:t>
            </a:r>
            <a:r>
              <a:rPr lang="en-US" sz="1500" dirty="0" err="1" smtClean="0"/>
              <a:t>autoscale</a:t>
            </a:r>
            <a:r>
              <a:rPr lang="en-US" sz="1500" dirty="0" smtClean="0"/>
              <a:t> the database. In this thing Microsoft will track your usage. For suppose your database is used till 10 PM everyday. So Microsoft will not charge you after 10 PM. This is nothing but how many hours you use the database Microsoft will charge you on that hours only.</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Additional feature:</a:t>
            </a:r>
          </a:p>
          <a:p>
            <a:pPr marL="342900" indent="-342900">
              <a:buAutoNum type="arabicParenR"/>
            </a:pPr>
            <a:r>
              <a:rPr lang="en-US" sz="1500" dirty="0" smtClean="0"/>
              <a:t>Automatic backups.</a:t>
            </a:r>
          </a:p>
          <a:p>
            <a:pPr marL="342900" indent="-342900">
              <a:buAutoNum type="arabicParenR"/>
            </a:pPr>
            <a:r>
              <a:rPr lang="en-US" sz="1500" dirty="0" smtClean="0"/>
              <a:t>Point to time restore.</a:t>
            </a:r>
          </a:p>
          <a:p>
            <a:pPr marL="342900" indent="-342900">
              <a:buAutoNum type="arabicParenR"/>
            </a:pPr>
            <a:r>
              <a:rPr lang="en-US" sz="1500" dirty="0" smtClean="0"/>
              <a:t>Active geo-replication.</a:t>
            </a:r>
          </a:p>
          <a:p>
            <a:pPr marL="342900" indent="-342900">
              <a:buAutoNum type="arabicParenR"/>
            </a:pPr>
            <a:r>
              <a:rPr lang="en-US" sz="1500" dirty="0" smtClean="0"/>
              <a:t>Auto failover </a:t>
            </a:r>
            <a:r>
              <a:rPr lang="en-US" sz="1500" dirty="0" err="1" smtClean="0"/>
              <a:t>grops</a:t>
            </a:r>
            <a:r>
              <a:rPr lang="en-US" sz="1500" dirty="0" smtClean="0"/>
              <a:t>.</a:t>
            </a:r>
          </a:p>
          <a:p>
            <a:pPr marL="342900" indent="-342900">
              <a:buAutoNum type="arabicParenR"/>
            </a:pPr>
            <a:r>
              <a:rPr lang="en-US" sz="1500" dirty="0" smtClean="0"/>
              <a:t>Zone redundant databases.</a:t>
            </a:r>
            <a:endParaRPr lang="en-US" sz="1500" dirty="0"/>
          </a:p>
        </p:txBody>
      </p:sp>
      <p:pic>
        <p:nvPicPr>
          <p:cNvPr id="2" name="Picture 1"/>
          <p:cNvPicPr>
            <a:picLocks noChangeAspect="1"/>
          </p:cNvPicPr>
          <p:nvPr/>
        </p:nvPicPr>
        <p:blipFill>
          <a:blip r:embed="rId2"/>
          <a:stretch>
            <a:fillRect/>
          </a:stretch>
        </p:blipFill>
        <p:spPr>
          <a:xfrm>
            <a:off x="1609858" y="909571"/>
            <a:ext cx="10077517" cy="2657877"/>
          </a:xfrm>
          <a:prstGeom prst="rect">
            <a:avLst/>
          </a:prstGeom>
        </p:spPr>
      </p:pic>
    </p:spTree>
    <p:extLst>
      <p:ext uri="{BB962C8B-B14F-4D97-AF65-F5344CB8AC3E}">
        <p14:creationId xmlns:p14="http://schemas.microsoft.com/office/powerpoint/2010/main" val="24181413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Demo: create database.</a:t>
            </a:r>
          </a:p>
          <a:p>
            <a:pPr>
              <a:buFont typeface="Wingdings" panose="05000000000000000000" pitchFamily="2" charset="2"/>
              <a:buChar char="à"/>
            </a:pPr>
            <a:r>
              <a:rPr lang="en-US" sz="1500" dirty="0" smtClean="0">
                <a:sym typeface="Wingdings" panose="05000000000000000000" pitchFamily="2" charset="2"/>
              </a:rPr>
              <a:t>Install </a:t>
            </a:r>
            <a:r>
              <a:rPr lang="en-US" sz="1500" dirty="0" err="1" smtClean="0">
                <a:sym typeface="Wingdings" panose="05000000000000000000" pitchFamily="2" charset="2"/>
              </a:rPr>
              <a:t>sql</a:t>
            </a:r>
            <a:r>
              <a:rPr lang="en-US" sz="1500" dirty="0" smtClean="0">
                <a:sym typeface="Wingdings" panose="05000000000000000000" pitchFamily="2" charset="2"/>
              </a:rPr>
              <a:t> server management.</a:t>
            </a:r>
          </a:p>
          <a:p>
            <a:pPr>
              <a:buFont typeface="Wingdings" panose="05000000000000000000" pitchFamily="2" charset="2"/>
              <a:buChar char="à"/>
            </a:pPr>
            <a:r>
              <a:rPr lang="en-US" sz="1500" dirty="0" smtClean="0">
                <a:sym typeface="Wingdings" panose="05000000000000000000" pitchFamily="2" charset="2"/>
              </a:rPr>
              <a:t>Connect the database.</a:t>
            </a:r>
          </a:p>
          <a:p>
            <a:pPr>
              <a:buFont typeface="Wingdings" panose="05000000000000000000" pitchFamily="2" charset="2"/>
              <a:buChar char="à"/>
            </a:pPr>
            <a:r>
              <a:rPr lang="en-US" sz="1500" dirty="0" smtClean="0">
                <a:sym typeface="Wingdings" panose="05000000000000000000" pitchFamily="2" charset="2"/>
              </a:rPr>
              <a:t>Move to database.</a:t>
            </a:r>
          </a:p>
          <a:p>
            <a:pPr>
              <a:buFont typeface="Wingdings" panose="05000000000000000000" pitchFamily="2" charset="2"/>
              <a:buChar char="à"/>
            </a:pPr>
            <a:r>
              <a:rPr lang="en-US" sz="1500" dirty="0" smtClean="0">
                <a:sym typeface="Wingdings" panose="05000000000000000000" pitchFamily="2" charset="2"/>
              </a:rPr>
              <a:t>Create the </a:t>
            </a:r>
            <a:r>
              <a:rPr lang="en-US" sz="1500" dirty="0" err="1" smtClean="0">
                <a:sym typeface="Wingdings" panose="05000000000000000000" pitchFamily="2" charset="2"/>
              </a:rPr>
              <a:t>databse</a:t>
            </a:r>
            <a:r>
              <a:rPr lang="en-US" sz="1500" dirty="0" smtClean="0">
                <a:sym typeface="Wingdings" panose="05000000000000000000" pitchFamily="2" charset="2"/>
              </a:rPr>
              <a:t>.</a:t>
            </a:r>
          </a:p>
          <a:p>
            <a:pPr marL="0" indent="0">
              <a:buNone/>
            </a:pPr>
            <a:r>
              <a:rPr lang="en-US" sz="1500" dirty="0">
                <a:solidFill>
                  <a:srgbClr val="FF0000"/>
                </a:solidFill>
              </a:rPr>
              <a:t>CREATE TABLE Persons (</a:t>
            </a:r>
          </a:p>
          <a:p>
            <a:pPr marL="0" indent="0">
              <a:buNone/>
            </a:pPr>
            <a:r>
              <a:rPr lang="en-US" sz="1500" dirty="0">
                <a:solidFill>
                  <a:srgbClr val="FF0000"/>
                </a:solidFill>
              </a:rPr>
              <a:t>        </a:t>
            </a:r>
            <a:r>
              <a:rPr lang="en-US" sz="1500" dirty="0" err="1">
                <a:solidFill>
                  <a:srgbClr val="FF0000"/>
                </a:solidFill>
              </a:rPr>
              <a:t>FirstName</a:t>
            </a:r>
            <a:r>
              <a:rPr lang="en-US" sz="1500" dirty="0">
                <a:solidFill>
                  <a:srgbClr val="FF0000"/>
                </a:solidFill>
              </a:rPr>
              <a:t> </a:t>
            </a:r>
            <a:r>
              <a:rPr lang="en-US" sz="1500" dirty="0" err="1">
                <a:solidFill>
                  <a:srgbClr val="FF0000"/>
                </a:solidFill>
              </a:rPr>
              <a:t>varchar</a:t>
            </a:r>
            <a:r>
              <a:rPr lang="en-US" sz="1500" dirty="0">
                <a:solidFill>
                  <a:srgbClr val="FF0000"/>
                </a:solidFill>
              </a:rPr>
              <a:t>(255) CHECK (</a:t>
            </a:r>
            <a:r>
              <a:rPr lang="en-US" sz="1500" dirty="0" err="1">
                <a:solidFill>
                  <a:srgbClr val="FF0000"/>
                </a:solidFill>
              </a:rPr>
              <a:t>len</a:t>
            </a:r>
            <a:r>
              <a:rPr lang="en-US" sz="1500" dirty="0">
                <a:solidFill>
                  <a:srgbClr val="FF0000"/>
                </a:solidFill>
              </a:rPr>
              <a:t>(</a:t>
            </a:r>
            <a:r>
              <a:rPr lang="en-US" sz="1500" dirty="0" err="1">
                <a:solidFill>
                  <a:srgbClr val="FF0000"/>
                </a:solidFill>
              </a:rPr>
              <a:t>FirstName</a:t>
            </a:r>
            <a:r>
              <a:rPr lang="en-US" sz="1500" dirty="0">
                <a:solidFill>
                  <a:srgbClr val="FF0000"/>
                </a:solidFill>
              </a:rPr>
              <a:t>) &gt; 3 AND </a:t>
            </a:r>
            <a:r>
              <a:rPr lang="en-US" sz="1500" dirty="0" err="1">
                <a:solidFill>
                  <a:srgbClr val="FF0000"/>
                </a:solidFill>
              </a:rPr>
              <a:t>len</a:t>
            </a:r>
            <a:r>
              <a:rPr lang="en-US" sz="1500" dirty="0">
                <a:solidFill>
                  <a:srgbClr val="FF0000"/>
                </a:solidFill>
              </a:rPr>
              <a:t>(</a:t>
            </a:r>
            <a:r>
              <a:rPr lang="en-US" sz="1500" dirty="0" err="1">
                <a:solidFill>
                  <a:srgbClr val="FF0000"/>
                </a:solidFill>
              </a:rPr>
              <a:t>FirstName</a:t>
            </a:r>
            <a:r>
              <a:rPr lang="en-US" sz="1500" dirty="0">
                <a:solidFill>
                  <a:srgbClr val="FF0000"/>
                </a:solidFill>
              </a:rPr>
              <a:t>) &lt;50),</a:t>
            </a:r>
          </a:p>
          <a:p>
            <a:pPr marL="0" indent="0">
              <a:buNone/>
            </a:pPr>
            <a:r>
              <a:rPr lang="en-US" sz="1500" dirty="0">
                <a:solidFill>
                  <a:srgbClr val="FF0000"/>
                </a:solidFill>
              </a:rPr>
              <a:t>        </a:t>
            </a:r>
            <a:r>
              <a:rPr lang="en-US" sz="1500" dirty="0" err="1">
                <a:solidFill>
                  <a:srgbClr val="FF0000"/>
                </a:solidFill>
              </a:rPr>
              <a:t>LastName</a:t>
            </a:r>
            <a:r>
              <a:rPr lang="en-US" sz="1500" dirty="0">
                <a:solidFill>
                  <a:srgbClr val="FF0000"/>
                </a:solidFill>
              </a:rPr>
              <a:t> </a:t>
            </a:r>
            <a:r>
              <a:rPr lang="en-US" sz="1500" dirty="0" err="1">
                <a:solidFill>
                  <a:srgbClr val="FF0000"/>
                </a:solidFill>
              </a:rPr>
              <a:t>varchar</a:t>
            </a:r>
            <a:r>
              <a:rPr lang="en-US" sz="1500" dirty="0">
                <a:solidFill>
                  <a:srgbClr val="FF0000"/>
                </a:solidFill>
              </a:rPr>
              <a:t>(255),</a:t>
            </a:r>
          </a:p>
          <a:p>
            <a:pPr marL="0" indent="0">
              <a:buNone/>
            </a:pPr>
            <a:r>
              <a:rPr lang="en-US" sz="1500" dirty="0">
                <a:solidFill>
                  <a:srgbClr val="FF0000"/>
                </a:solidFill>
              </a:rPr>
              <a:t>        Age </a:t>
            </a:r>
            <a:r>
              <a:rPr lang="en-US" sz="1500" dirty="0" err="1">
                <a:solidFill>
                  <a:srgbClr val="FF0000"/>
                </a:solidFill>
              </a:rPr>
              <a:t>int</a:t>
            </a:r>
            <a:r>
              <a:rPr lang="en-US" sz="1500" dirty="0">
                <a:solidFill>
                  <a:srgbClr val="FF0000"/>
                </a:solidFill>
              </a:rPr>
              <a:t> CHECK (Age&lt;=130)</a:t>
            </a:r>
          </a:p>
          <a:p>
            <a:pPr marL="0" indent="0">
              <a:buNone/>
            </a:pPr>
            <a:r>
              <a:rPr lang="en-US" sz="1500" dirty="0">
                <a:solidFill>
                  <a:srgbClr val="FF0000"/>
                </a:solidFill>
              </a:rPr>
              <a:t>)</a:t>
            </a:r>
          </a:p>
          <a:p>
            <a:pPr>
              <a:buFont typeface="Wingdings" panose="05000000000000000000" pitchFamily="2" charset="2"/>
              <a:buChar char="à"/>
            </a:pPr>
            <a:r>
              <a:rPr lang="en-US" sz="1500" dirty="0" smtClean="0">
                <a:sym typeface="Wingdings" panose="05000000000000000000" pitchFamily="2" charset="2"/>
              </a:rPr>
              <a:t>Query</a:t>
            </a:r>
          </a:p>
          <a:p>
            <a:pPr marL="0" indent="0">
              <a:buNone/>
            </a:pPr>
            <a:r>
              <a:rPr lang="en-US" sz="1500" dirty="0">
                <a:sym typeface="Wingdings" panose="05000000000000000000" pitchFamily="2" charset="2"/>
              </a:rPr>
              <a:t>INSERT INTO Persons (</a:t>
            </a:r>
            <a:r>
              <a:rPr lang="en-US" sz="1500" dirty="0" err="1">
                <a:sym typeface="Wingdings" panose="05000000000000000000" pitchFamily="2" charset="2"/>
              </a:rPr>
              <a:t>FirstName</a:t>
            </a:r>
            <a:r>
              <a:rPr lang="en-US" sz="1500" dirty="0">
                <a:sym typeface="Wingdings" panose="05000000000000000000" pitchFamily="2" charset="2"/>
              </a:rPr>
              <a:t>, </a:t>
            </a:r>
            <a:r>
              <a:rPr lang="en-US" sz="1500" dirty="0" err="1">
                <a:sym typeface="Wingdings" panose="05000000000000000000" pitchFamily="2" charset="2"/>
              </a:rPr>
              <a:t>LastName</a:t>
            </a:r>
            <a:r>
              <a:rPr lang="en-US" sz="1500" dirty="0">
                <a:sym typeface="Wingdings" panose="05000000000000000000" pitchFamily="2" charset="2"/>
              </a:rPr>
              <a:t>, Age)</a:t>
            </a:r>
          </a:p>
          <a:p>
            <a:pPr marL="0" indent="0">
              <a:buNone/>
            </a:pPr>
            <a:r>
              <a:rPr lang="en-US" sz="1500" dirty="0">
                <a:sym typeface="Wingdings" panose="05000000000000000000" pitchFamily="2" charset="2"/>
              </a:rPr>
              <a:t>VALUES </a:t>
            </a:r>
            <a:r>
              <a:rPr lang="en-US" sz="1500" dirty="0" smtClean="0">
                <a:sym typeface="Wingdings" panose="05000000000000000000" pitchFamily="2" charset="2"/>
              </a:rPr>
              <a:t>(Chandra',‘sekhar',</a:t>
            </a:r>
            <a:r>
              <a:rPr lang="en-US" sz="1500" dirty="0">
                <a:sym typeface="Wingdings" panose="05000000000000000000" pitchFamily="2" charset="2"/>
              </a:rPr>
              <a:t>29);</a:t>
            </a:r>
          </a:p>
          <a:p>
            <a:pPr marL="0" indent="0">
              <a:buNone/>
            </a:pPr>
            <a:r>
              <a:rPr lang="en-US" sz="1500" dirty="0" smtClean="0">
                <a:sym typeface="Wingdings" panose="05000000000000000000" pitchFamily="2" charset="2"/>
              </a:rPr>
              <a:t>SELECT * FROM Persons;</a:t>
            </a:r>
            <a:endParaRPr lang="en-US" sz="1500" dirty="0" smtClean="0"/>
          </a:p>
        </p:txBody>
      </p:sp>
    </p:spTree>
    <p:extLst>
      <p:ext uri="{BB962C8B-B14F-4D97-AF65-F5344CB8AC3E}">
        <p14:creationId xmlns:p14="http://schemas.microsoft.com/office/powerpoint/2010/main" val="30000553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Cosmos DB:</a:t>
            </a:r>
          </a:p>
          <a:p>
            <a:pPr>
              <a:buFont typeface="Wingdings" panose="05000000000000000000" pitchFamily="2" charset="2"/>
              <a:buChar char="à"/>
            </a:pPr>
            <a:r>
              <a:rPr lang="en-US" sz="1500" dirty="0" smtClean="0">
                <a:sym typeface="Wingdings" panose="05000000000000000000" pitchFamily="2" charset="2"/>
              </a:rPr>
              <a:t>It is fully managed globally distributed multi master replication database. It is designed by low latency, global replication and high scale dbs.</a:t>
            </a:r>
          </a:p>
          <a:p>
            <a:pPr>
              <a:buFont typeface="Wingdings" panose="05000000000000000000" pitchFamily="2" charset="2"/>
              <a:buChar char="à"/>
            </a:pPr>
            <a:r>
              <a:rPr lang="en-US" sz="1500" dirty="0" smtClean="0">
                <a:sym typeface="Wingdings" panose="05000000000000000000" pitchFamily="2" charset="2"/>
              </a:rPr>
              <a:t>It is like a document database. It is a </a:t>
            </a:r>
            <a:r>
              <a:rPr lang="en-US" sz="1500" dirty="0" err="1" smtClean="0">
                <a:sym typeface="Wingdings" panose="05000000000000000000" pitchFamily="2" charset="2"/>
              </a:rPr>
              <a:t>json</a:t>
            </a:r>
            <a:r>
              <a:rPr lang="en-US" sz="1500" dirty="0" smtClean="0">
                <a:sym typeface="Wingdings" panose="05000000000000000000" pitchFamily="2" charset="2"/>
              </a:rPr>
              <a:t> </a:t>
            </a:r>
            <a:r>
              <a:rPr lang="en-US" sz="1500" dirty="0" err="1" smtClean="0">
                <a:sym typeface="Wingdings" panose="05000000000000000000" pitchFamily="2" charset="2"/>
              </a:rPr>
              <a:t>formate</a:t>
            </a:r>
            <a:r>
              <a:rPr lang="en-US" sz="1500" dirty="0" smtClean="0">
                <a:sym typeface="Wingdings" panose="05000000000000000000" pitchFamily="2" charset="2"/>
              </a:rPr>
              <a:t> of database. It is open standard from the transferring database.</a:t>
            </a:r>
            <a:endParaRPr lang="en-US" sz="1500" dirty="0" smtClean="0"/>
          </a:p>
        </p:txBody>
      </p:sp>
      <p:pic>
        <p:nvPicPr>
          <p:cNvPr id="2" name="Picture 1"/>
          <p:cNvPicPr>
            <a:picLocks noChangeAspect="1"/>
          </p:cNvPicPr>
          <p:nvPr/>
        </p:nvPicPr>
        <p:blipFill>
          <a:blip r:embed="rId2"/>
          <a:stretch>
            <a:fillRect/>
          </a:stretch>
        </p:blipFill>
        <p:spPr>
          <a:xfrm>
            <a:off x="5566915" y="1635616"/>
            <a:ext cx="3181529" cy="4714137"/>
          </a:xfrm>
          <a:prstGeom prst="rect">
            <a:avLst/>
          </a:prstGeom>
        </p:spPr>
      </p:pic>
    </p:spTree>
    <p:extLst>
      <p:ext uri="{BB962C8B-B14F-4D97-AF65-F5344CB8AC3E}">
        <p14:creationId xmlns:p14="http://schemas.microsoft.com/office/powerpoint/2010/main" val="22896969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Key Features</a:t>
            </a:r>
            <a:r>
              <a:rPr lang="en-US" sz="1500" dirty="0" smtClean="0"/>
              <a:t>: </a:t>
            </a:r>
          </a:p>
          <a:p>
            <a:pPr marL="0" indent="0">
              <a:buNone/>
            </a:pPr>
            <a:r>
              <a:rPr lang="en-US" sz="1500" b="1" dirty="0" smtClean="0"/>
              <a:t>Global Distribution</a:t>
            </a:r>
            <a:r>
              <a:rPr lang="en-US" sz="1500" dirty="0" smtClean="0"/>
              <a:t>: Easy to distribute the database in global region.</a:t>
            </a:r>
          </a:p>
          <a:p>
            <a:pPr marL="0" indent="0">
              <a:buNone/>
            </a:pPr>
            <a:r>
              <a:rPr lang="en-US" sz="1500" b="1" dirty="0" smtClean="0"/>
              <a:t>Regional Presence: </a:t>
            </a:r>
            <a:r>
              <a:rPr lang="en-US" sz="1500" dirty="0" smtClean="0"/>
              <a:t>Available in 54 + regions.</a:t>
            </a:r>
          </a:p>
          <a:p>
            <a:pPr marL="0" indent="0">
              <a:buNone/>
            </a:pPr>
            <a:r>
              <a:rPr lang="en-US" sz="1500" b="1" dirty="0" smtClean="0"/>
              <a:t>High availability: </a:t>
            </a:r>
            <a:r>
              <a:rPr lang="en-US" sz="1500" dirty="0" smtClean="0"/>
              <a:t>99.999% availability for reads and writes.</a:t>
            </a:r>
          </a:p>
          <a:p>
            <a:pPr marL="0" indent="0">
              <a:buNone/>
            </a:pPr>
            <a:r>
              <a:rPr lang="en-US" sz="1500" b="1" dirty="0" smtClean="0"/>
              <a:t>Elastic scale: </a:t>
            </a:r>
            <a:r>
              <a:rPr lang="en-US" sz="1500" dirty="0" smtClean="0"/>
              <a:t>from thousands to hundreds of millions of request/sec. But cost for some penny. It allows that scale.</a:t>
            </a:r>
          </a:p>
          <a:p>
            <a:pPr marL="0" indent="0">
              <a:buNone/>
            </a:pPr>
            <a:r>
              <a:rPr lang="en-US" sz="1500" b="1" dirty="0" smtClean="0"/>
              <a:t>Low Latency percentage: </a:t>
            </a:r>
            <a:r>
              <a:rPr lang="en-US" sz="1500" dirty="0" smtClean="0"/>
              <a:t>under 10 </a:t>
            </a:r>
            <a:r>
              <a:rPr lang="en-US" sz="1500" dirty="0" err="1" smtClean="0"/>
              <a:t>ms</a:t>
            </a:r>
            <a:r>
              <a:rPr lang="en-US" sz="1500" dirty="0" smtClean="0"/>
              <a:t> read/write for 99</a:t>
            </a:r>
            <a:r>
              <a:rPr lang="en-US" sz="1500" baseline="30000" dirty="0" smtClean="0"/>
              <a:t>th</a:t>
            </a:r>
            <a:r>
              <a:rPr lang="en-US" sz="1500" dirty="0" smtClean="0"/>
              <a:t> percentage.</a:t>
            </a:r>
          </a:p>
          <a:p>
            <a:pPr marL="0" indent="0">
              <a:buNone/>
            </a:pPr>
            <a:r>
              <a:rPr lang="en-US" sz="1500" b="1" dirty="0" smtClean="0"/>
              <a:t>No Schema or indexing management</a:t>
            </a:r>
            <a:r>
              <a:rPr lang="en-US" sz="1500" dirty="0" smtClean="0"/>
              <a:t>: designed for no schema.</a:t>
            </a:r>
          </a:p>
          <a:p>
            <a:pPr marL="0" indent="0">
              <a:buNone/>
            </a:pPr>
            <a:r>
              <a:rPr lang="en-US" sz="1500" dirty="0" smtClean="0"/>
              <a:t>Multiple API’s: 5 types of </a:t>
            </a:r>
            <a:r>
              <a:rPr lang="en-US" sz="1500" dirty="0" err="1" smtClean="0"/>
              <a:t>api’s</a:t>
            </a:r>
            <a:r>
              <a:rPr lang="en-US" sz="1500" dirty="0" smtClean="0"/>
              <a:t> we have.</a:t>
            </a:r>
          </a:p>
          <a:p>
            <a:pPr marL="342900" indent="-342900">
              <a:buAutoNum type="arabicParenR"/>
            </a:pPr>
            <a:r>
              <a:rPr lang="en-US" sz="1500" dirty="0" smtClean="0"/>
              <a:t>SQL (A core API):  this is default one. Very similar to normal </a:t>
            </a:r>
            <a:r>
              <a:rPr lang="en-US" sz="1500" dirty="0" err="1" smtClean="0"/>
              <a:t>sql</a:t>
            </a:r>
            <a:r>
              <a:rPr lang="en-US" sz="1500" dirty="0" smtClean="0"/>
              <a:t> database.</a:t>
            </a:r>
          </a:p>
          <a:p>
            <a:pPr marL="342900" indent="-342900">
              <a:buAutoNum type="arabicParenR"/>
            </a:pPr>
            <a:r>
              <a:rPr lang="en-US" sz="1500" dirty="0" smtClean="0"/>
              <a:t>Cassandra</a:t>
            </a:r>
          </a:p>
          <a:p>
            <a:pPr marL="342900" indent="-342900">
              <a:buAutoNum type="arabicParenR"/>
            </a:pPr>
            <a:r>
              <a:rPr lang="en-US" sz="1500" dirty="0" err="1" smtClean="0"/>
              <a:t>MongoDB</a:t>
            </a:r>
            <a:endParaRPr lang="en-US" sz="1500" dirty="0" smtClean="0"/>
          </a:p>
          <a:p>
            <a:pPr marL="342900" indent="-342900">
              <a:buAutoNum type="arabicParenR"/>
            </a:pPr>
            <a:r>
              <a:rPr lang="en-US" sz="1500" dirty="0" smtClean="0"/>
              <a:t>Gremlin (Graphs!): If you are working on graphs we use </a:t>
            </a:r>
            <a:r>
              <a:rPr lang="en-US" sz="1500" dirty="0" err="1" smtClean="0"/>
              <a:t>gremilin</a:t>
            </a:r>
            <a:r>
              <a:rPr lang="en-US" sz="1500" dirty="0" smtClean="0"/>
              <a:t>.</a:t>
            </a:r>
          </a:p>
          <a:p>
            <a:pPr marL="342900" indent="-342900">
              <a:buAutoNum type="arabicParenR"/>
            </a:pPr>
            <a:r>
              <a:rPr lang="en-US" sz="1500" dirty="0" smtClean="0"/>
              <a:t>Azure Table Storage</a:t>
            </a:r>
            <a:endParaRPr lang="en-US" sz="1500" dirty="0"/>
          </a:p>
        </p:txBody>
      </p:sp>
      <p:pic>
        <p:nvPicPr>
          <p:cNvPr id="2" name="Picture 1"/>
          <p:cNvPicPr>
            <a:picLocks noChangeAspect="1"/>
          </p:cNvPicPr>
          <p:nvPr/>
        </p:nvPicPr>
        <p:blipFill>
          <a:blip r:embed="rId2"/>
          <a:stretch>
            <a:fillRect/>
          </a:stretch>
        </p:blipFill>
        <p:spPr>
          <a:xfrm>
            <a:off x="7080537" y="2421228"/>
            <a:ext cx="4890206" cy="3889420"/>
          </a:xfrm>
          <a:prstGeom prst="rect">
            <a:avLst/>
          </a:prstGeom>
        </p:spPr>
      </p:pic>
    </p:spTree>
    <p:extLst>
      <p:ext uri="{BB962C8B-B14F-4D97-AF65-F5344CB8AC3E}">
        <p14:creationId xmlns:p14="http://schemas.microsoft.com/office/powerpoint/2010/main" val="24823027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Cosmos DB Structure:</a:t>
            </a:r>
          </a:p>
          <a:p>
            <a:pPr marL="0" indent="0">
              <a:buNone/>
            </a:pPr>
            <a:r>
              <a:rPr lang="en-US" sz="1500" dirty="0" smtClean="0"/>
              <a:t>Database account is top level object </a:t>
            </a:r>
            <a:r>
              <a:rPr lang="en-US" sz="1500" dirty="0" smtClean="0">
                <a:sym typeface="Wingdings" panose="05000000000000000000" pitchFamily="2" charset="2"/>
              </a:rPr>
              <a:t> databases  containers (consider as tables)  items (key)</a:t>
            </a:r>
            <a:r>
              <a:rPr lang="en-US" sz="1500" dirty="0" smtClean="0"/>
              <a:t>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a:buFont typeface="Wingdings" panose="05000000000000000000" pitchFamily="2" charset="2"/>
              <a:buChar char="à"/>
            </a:pPr>
            <a:r>
              <a:rPr lang="en-US" sz="1500" dirty="0" smtClean="0">
                <a:sym typeface="Wingdings" panose="05000000000000000000" pitchFamily="2" charset="2"/>
              </a:rPr>
              <a:t>Additionally we have storage procedure, merge procedure, user defined functions.</a:t>
            </a:r>
          </a:p>
          <a:p>
            <a:pPr marL="0" indent="0">
              <a:buNone/>
            </a:pPr>
            <a:r>
              <a:rPr lang="en-US" sz="1500" dirty="0" smtClean="0">
                <a:sym typeface="Wingdings" panose="05000000000000000000" pitchFamily="2" charset="2"/>
              </a:rPr>
              <a:t>Containers: This contains depending on the </a:t>
            </a:r>
            <a:r>
              <a:rPr lang="en-US" sz="1500" dirty="0" err="1" smtClean="0">
                <a:sym typeface="Wingdings" panose="05000000000000000000" pitchFamily="2" charset="2"/>
              </a:rPr>
              <a:t>api’s</a:t>
            </a:r>
            <a:r>
              <a:rPr lang="en-US" sz="1500" dirty="0" smtClean="0">
                <a:sym typeface="Wingdings" panose="05000000000000000000" pitchFamily="2" charset="2"/>
              </a:rPr>
              <a:t>. </a:t>
            </a:r>
            <a:r>
              <a:rPr lang="en-US" sz="1500" dirty="0" err="1" smtClean="0">
                <a:sym typeface="Wingdings" panose="05000000000000000000" pitchFamily="2" charset="2"/>
              </a:rPr>
              <a:t>eg</a:t>
            </a:r>
            <a:r>
              <a:rPr lang="en-US" sz="1500" dirty="0" smtClean="0">
                <a:sym typeface="Wingdings" panose="05000000000000000000" pitchFamily="2" charset="2"/>
              </a:rPr>
              <a:t>: collection of Cassandra, </a:t>
            </a:r>
            <a:r>
              <a:rPr lang="en-US" sz="1500" dirty="0" err="1" smtClean="0">
                <a:sym typeface="Wingdings" panose="05000000000000000000" pitchFamily="2" charset="2"/>
              </a:rPr>
              <a:t>sql</a:t>
            </a:r>
            <a:r>
              <a:rPr lang="en-US" sz="1500" dirty="0" smtClean="0">
                <a:sym typeface="Wingdings" panose="05000000000000000000" pitchFamily="2" charset="2"/>
              </a:rPr>
              <a:t> for </a:t>
            </a:r>
            <a:r>
              <a:rPr lang="en-US" sz="1500" dirty="0" err="1" smtClean="0">
                <a:sym typeface="Wingdings" panose="05000000000000000000" pitchFamily="2" charset="2"/>
              </a:rPr>
              <a:t>sql</a:t>
            </a:r>
            <a:r>
              <a:rPr lang="en-US" sz="1500" dirty="0" smtClean="0">
                <a:sym typeface="Wingdings" panose="05000000000000000000" pitchFamily="2" charset="2"/>
              </a:rPr>
              <a:t>, table for table storage etc..</a:t>
            </a:r>
          </a:p>
          <a:p>
            <a:pPr marL="0" indent="0">
              <a:buNone/>
            </a:pPr>
            <a:r>
              <a:rPr lang="en-US" sz="1500" dirty="0" smtClean="0">
                <a:sym typeface="Wingdings" panose="05000000000000000000" pitchFamily="2" charset="2"/>
              </a:rPr>
              <a:t>Items: Similarly based on the </a:t>
            </a:r>
            <a:r>
              <a:rPr lang="en-US" sz="1500" dirty="0" err="1" smtClean="0">
                <a:sym typeface="Wingdings" panose="05000000000000000000" pitchFamily="2" charset="2"/>
              </a:rPr>
              <a:t>api</a:t>
            </a:r>
            <a:r>
              <a:rPr lang="en-US" sz="1500" dirty="0" smtClean="0">
                <a:sym typeface="Wingdings" panose="05000000000000000000" pitchFamily="2" charset="2"/>
              </a:rPr>
              <a:t> we choose the item collection also will be changed. </a:t>
            </a:r>
            <a:endParaRPr lang="en-US" sz="1500" dirty="0" smtClean="0"/>
          </a:p>
        </p:txBody>
      </p:sp>
      <p:pic>
        <p:nvPicPr>
          <p:cNvPr id="2" name="Picture 1"/>
          <p:cNvPicPr>
            <a:picLocks noChangeAspect="1"/>
          </p:cNvPicPr>
          <p:nvPr/>
        </p:nvPicPr>
        <p:blipFill>
          <a:blip r:embed="rId2"/>
          <a:stretch>
            <a:fillRect/>
          </a:stretch>
        </p:blipFill>
        <p:spPr>
          <a:xfrm>
            <a:off x="1880315" y="1068947"/>
            <a:ext cx="9079538" cy="3452544"/>
          </a:xfrm>
          <a:prstGeom prst="rect">
            <a:avLst/>
          </a:prstGeom>
        </p:spPr>
      </p:pic>
    </p:spTree>
    <p:extLst>
      <p:ext uri="{BB962C8B-B14F-4D97-AF65-F5344CB8AC3E}">
        <p14:creationId xmlns:p14="http://schemas.microsoft.com/office/powerpoint/2010/main" val="1578570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Request Units: This is basically how we design the performance. Compared to other services cosmos DB don’t </a:t>
            </a:r>
            <a:r>
              <a:rPr lang="en-US" sz="1500" dirty="0" err="1" smtClean="0"/>
              <a:t>containe</a:t>
            </a:r>
            <a:r>
              <a:rPr lang="en-US" sz="1500" dirty="0" smtClean="0"/>
              <a:t> </a:t>
            </a:r>
            <a:r>
              <a:rPr lang="en-US" sz="1500" dirty="0" err="1" smtClean="0"/>
              <a:t>cors</a:t>
            </a:r>
            <a:r>
              <a:rPr lang="en-US" sz="1500" dirty="0" smtClean="0"/>
              <a:t>, ram, memory </a:t>
            </a:r>
            <a:r>
              <a:rPr lang="en-US" sz="1500" dirty="0" err="1" smtClean="0"/>
              <a:t>etc</a:t>
            </a:r>
            <a:r>
              <a:rPr lang="en-US" sz="1500" dirty="0" smtClean="0"/>
              <a:t>, instead it contains RU’s (request units).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a:p>
          <a:p>
            <a:pPr>
              <a:buFont typeface="Wingdings" panose="05000000000000000000" pitchFamily="2" charset="2"/>
              <a:buChar char="à"/>
            </a:pPr>
            <a:r>
              <a:rPr lang="en-US" sz="1500" dirty="0" smtClean="0">
                <a:sym typeface="Wingdings" panose="05000000000000000000" pitchFamily="2" charset="2"/>
              </a:rPr>
              <a:t>If you are reading one unit.</a:t>
            </a:r>
          </a:p>
          <a:p>
            <a:pPr>
              <a:buFont typeface="Wingdings" panose="05000000000000000000" pitchFamily="2" charset="2"/>
              <a:buChar char="à"/>
            </a:pPr>
            <a:r>
              <a:rPr lang="en-US" sz="1500" dirty="0" smtClean="0">
                <a:sym typeface="Wingdings" panose="05000000000000000000" pitchFamily="2" charset="2"/>
              </a:rPr>
              <a:t>Insert, </a:t>
            </a:r>
            <a:r>
              <a:rPr lang="en-US" sz="1500" dirty="0" err="1" smtClean="0">
                <a:sym typeface="Wingdings" panose="05000000000000000000" pitchFamily="2" charset="2"/>
              </a:rPr>
              <a:t>upsert</a:t>
            </a:r>
            <a:r>
              <a:rPr lang="en-US" sz="1500" dirty="0" smtClean="0">
                <a:sym typeface="Wingdings" panose="05000000000000000000" pitchFamily="2" charset="2"/>
              </a:rPr>
              <a:t>, delete will be based on the operations the RU will increase.</a:t>
            </a:r>
          </a:p>
          <a:p>
            <a:pPr>
              <a:buFont typeface="Wingdings" panose="05000000000000000000" pitchFamily="2" charset="2"/>
              <a:buChar char="à"/>
            </a:pPr>
            <a:r>
              <a:rPr lang="en-US" sz="1500" dirty="0" smtClean="0">
                <a:sym typeface="Wingdings" panose="05000000000000000000" pitchFamily="2" charset="2"/>
              </a:rPr>
              <a:t>Query will be more request units consume.</a:t>
            </a:r>
            <a:endParaRPr lang="en-US" sz="1500" dirty="0" smtClean="0"/>
          </a:p>
        </p:txBody>
      </p:sp>
      <p:pic>
        <p:nvPicPr>
          <p:cNvPr id="2" name="Picture 1"/>
          <p:cNvPicPr>
            <a:picLocks noChangeAspect="1"/>
          </p:cNvPicPr>
          <p:nvPr/>
        </p:nvPicPr>
        <p:blipFill>
          <a:blip r:embed="rId2"/>
          <a:stretch>
            <a:fillRect/>
          </a:stretch>
        </p:blipFill>
        <p:spPr>
          <a:xfrm>
            <a:off x="3271234" y="773375"/>
            <a:ext cx="6273688" cy="3764213"/>
          </a:xfrm>
          <a:prstGeom prst="rect">
            <a:avLst/>
          </a:prstGeom>
        </p:spPr>
      </p:pic>
    </p:spTree>
    <p:extLst>
      <p:ext uri="{BB962C8B-B14F-4D97-AF65-F5344CB8AC3E}">
        <p14:creationId xmlns:p14="http://schemas.microsoft.com/office/powerpoint/2010/main" val="12627347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Partitions: </a:t>
            </a:r>
          </a:p>
          <a:p>
            <a:pPr marL="0" indent="0">
              <a:buNone/>
            </a:pPr>
            <a:r>
              <a:rPr lang="en-US" sz="1500" dirty="0" smtClean="0"/>
              <a:t>We can’t change the partitions after creating the cosmos DB.</a:t>
            </a:r>
            <a:endParaRPr lang="en-US" sz="1500" dirty="0"/>
          </a:p>
          <a:p>
            <a:pPr marL="0" indent="0">
              <a:buNone/>
            </a:pPr>
            <a:r>
              <a:rPr lang="en-US" sz="1500" dirty="0" smtClean="0"/>
              <a:t>2 types</a:t>
            </a:r>
          </a:p>
          <a:p>
            <a:pPr marL="342900" indent="-342900">
              <a:buAutoNum type="arabicParenR"/>
            </a:pPr>
            <a:r>
              <a:rPr lang="en-US" sz="1500" dirty="0" smtClean="0"/>
              <a:t>Physical partitions:  </a:t>
            </a:r>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0" indent="0">
              <a:buNone/>
            </a:pPr>
            <a:endParaRPr lang="en-US" sz="1500" dirty="0" smtClean="0"/>
          </a:p>
          <a:p>
            <a:pPr marL="342900" indent="-342900">
              <a:buAutoNum type="arabicParenR"/>
            </a:pPr>
            <a:endParaRPr lang="en-US" sz="1500" dirty="0"/>
          </a:p>
          <a:p>
            <a:pPr marL="0" indent="0">
              <a:buNone/>
            </a:pPr>
            <a:r>
              <a:rPr lang="en-US" sz="1500" dirty="0" smtClean="0"/>
              <a:t>SQL API: It support normal </a:t>
            </a:r>
            <a:r>
              <a:rPr lang="en-US" sz="1500" dirty="0" err="1" smtClean="0"/>
              <a:t>sql</a:t>
            </a:r>
            <a:r>
              <a:rPr lang="en-US" sz="1500" dirty="0" smtClean="0"/>
              <a:t> query</a:t>
            </a:r>
          </a:p>
        </p:txBody>
      </p:sp>
      <p:pic>
        <p:nvPicPr>
          <p:cNvPr id="2" name="Picture 1"/>
          <p:cNvPicPr>
            <a:picLocks noChangeAspect="1"/>
          </p:cNvPicPr>
          <p:nvPr/>
        </p:nvPicPr>
        <p:blipFill>
          <a:blip r:embed="rId2"/>
          <a:stretch>
            <a:fillRect/>
          </a:stretch>
        </p:blipFill>
        <p:spPr>
          <a:xfrm>
            <a:off x="6387921" y="206062"/>
            <a:ext cx="5804079" cy="3169283"/>
          </a:xfrm>
          <a:prstGeom prst="rect">
            <a:avLst/>
          </a:prstGeom>
        </p:spPr>
      </p:pic>
      <p:pic>
        <p:nvPicPr>
          <p:cNvPr id="4" name="Picture 3"/>
          <p:cNvPicPr>
            <a:picLocks noChangeAspect="1"/>
          </p:cNvPicPr>
          <p:nvPr/>
        </p:nvPicPr>
        <p:blipFill>
          <a:blip r:embed="rId3"/>
          <a:stretch>
            <a:fillRect/>
          </a:stretch>
        </p:blipFill>
        <p:spPr>
          <a:xfrm>
            <a:off x="1704305" y="4172755"/>
            <a:ext cx="10328856" cy="2150772"/>
          </a:xfrm>
          <a:prstGeom prst="rect">
            <a:avLst/>
          </a:prstGeom>
        </p:spPr>
      </p:pic>
    </p:spTree>
    <p:extLst>
      <p:ext uri="{BB962C8B-B14F-4D97-AF65-F5344CB8AC3E}">
        <p14:creationId xmlns:p14="http://schemas.microsoft.com/office/powerpoint/2010/main" val="38776295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Change Feed:</a:t>
            </a:r>
          </a:p>
          <a:p>
            <a:pPr marL="0" indent="0">
              <a:buNone/>
            </a:pPr>
            <a:r>
              <a:rPr lang="en-US" sz="1500" dirty="0" smtClean="0">
                <a:sym typeface="Wingdings" panose="05000000000000000000" pitchFamily="2" charset="2"/>
              </a:rPr>
              <a:t> It can seamlessly connect your computing resource in azure like azure functions, or streaming apps like </a:t>
            </a:r>
            <a:r>
              <a:rPr lang="en-US" sz="1500" dirty="0" err="1" smtClean="0">
                <a:sym typeface="Wingdings" panose="05000000000000000000" pitchFamily="2" charset="2"/>
              </a:rPr>
              <a:t>databrics</a:t>
            </a:r>
            <a:r>
              <a:rPr lang="en-US" sz="1500" dirty="0" smtClean="0">
                <a:sym typeface="Wingdings" panose="05000000000000000000" pitchFamily="2" charset="2"/>
              </a:rPr>
              <a:t>, </a:t>
            </a:r>
            <a:r>
              <a:rPr lang="en-US" sz="1500" dirty="0" err="1" smtClean="0">
                <a:sym typeface="Wingdings" panose="05000000000000000000" pitchFamily="2" charset="2"/>
              </a:rPr>
              <a:t>datalake</a:t>
            </a:r>
            <a:r>
              <a:rPr lang="en-US" sz="1500" dirty="0" smtClean="0">
                <a:sym typeface="Wingdings" panose="05000000000000000000" pitchFamily="2" charset="2"/>
              </a:rPr>
              <a:t> </a:t>
            </a:r>
            <a:r>
              <a:rPr lang="en-US" sz="1500" dirty="0" err="1" smtClean="0">
                <a:sym typeface="Wingdings" panose="05000000000000000000" pitchFamily="2" charset="2"/>
              </a:rPr>
              <a:t>adls</a:t>
            </a:r>
            <a:r>
              <a:rPr lang="en-US" sz="1500" dirty="0" smtClean="0">
                <a:sym typeface="Wingdings" panose="05000000000000000000" pitchFamily="2" charset="2"/>
              </a:rPr>
              <a:t> etc..</a:t>
            </a:r>
            <a:r>
              <a:rPr lang="en-US" sz="1500" dirty="0" smtClean="0"/>
              <a:t> </a:t>
            </a:r>
          </a:p>
        </p:txBody>
      </p:sp>
      <p:pic>
        <p:nvPicPr>
          <p:cNvPr id="2" name="Picture 1"/>
          <p:cNvPicPr>
            <a:picLocks noChangeAspect="1"/>
          </p:cNvPicPr>
          <p:nvPr/>
        </p:nvPicPr>
        <p:blipFill>
          <a:blip r:embed="rId2"/>
          <a:stretch>
            <a:fillRect/>
          </a:stretch>
        </p:blipFill>
        <p:spPr>
          <a:xfrm>
            <a:off x="2884868" y="1556120"/>
            <a:ext cx="7759319" cy="4525592"/>
          </a:xfrm>
          <a:prstGeom prst="rect">
            <a:avLst/>
          </a:prstGeom>
        </p:spPr>
      </p:pic>
    </p:spTree>
    <p:extLst>
      <p:ext uri="{BB962C8B-B14F-4D97-AF65-F5344CB8AC3E}">
        <p14:creationId xmlns:p14="http://schemas.microsoft.com/office/powerpoint/2010/main" val="8992278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77500" lnSpcReduction="20000"/>
          </a:bodyPr>
          <a:lstStyle/>
          <a:p>
            <a:pPr marL="0" indent="0">
              <a:buNone/>
            </a:pPr>
            <a:r>
              <a:rPr lang="en-US" sz="1500" dirty="0" smtClean="0"/>
              <a:t>Cosmos DB:</a:t>
            </a:r>
          </a:p>
          <a:p>
            <a:pPr marL="0" indent="0">
              <a:buNone/>
            </a:pPr>
            <a:r>
              <a:rPr lang="en-US" sz="1500" dirty="0" smtClean="0"/>
              <a:t>Demo: Create cosmos DB. </a:t>
            </a:r>
          </a:p>
          <a:p>
            <a:pPr marL="0" indent="0">
              <a:buNone/>
            </a:pPr>
            <a:r>
              <a:rPr lang="en-US" sz="1500" dirty="0" smtClean="0"/>
              <a:t>Overview</a:t>
            </a:r>
            <a:r>
              <a:rPr lang="en-US" sz="1500" dirty="0" smtClean="0">
                <a:sym typeface="Wingdings" panose="05000000000000000000" pitchFamily="2" charset="2"/>
              </a:rPr>
              <a:t> see status.  read and write region. And also find the </a:t>
            </a:r>
            <a:r>
              <a:rPr lang="en-US" sz="1500" dirty="0" err="1" smtClean="0">
                <a:sym typeface="Wingdings" panose="05000000000000000000" pitchFamily="2" charset="2"/>
              </a:rPr>
              <a:t>url</a:t>
            </a:r>
            <a:r>
              <a:rPr lang="en-US" sz="1500" dirty="0" smtClean="0">
                <a:sym typeface="Wingdings" panose="05000000000000000000" pitchFamily="2" charset="2"/>
              </a:rPr>
              <a:t>.  also we can find the usage. It will show the cost.  data explorer.</a:t>
            </a:r>
          </a:p>
          <a:p>
            <a:pPr>
              <a:buFont typeface="Wingdings" panose="05000000000000000000" pitchFamily="2" charset="2"/>
              <a:buChar char="à"/>
            </a:pPr>
            <a:r>
              <a:rPr lang="en-US" sz="1500" dirty="0" smtClean="0">
                <a:sym typeface="Wingdings" panose="05000000000000000000" pitchFamily="2" charset="2"/>
              </a:rPr>
              <a:t>Create container (create database), then keep all the inputs, patrician key (this is the one the cosmos will understand how to split logically your data also how to land the data physically.)</a:t>
            </a:r>
          </a:p>
          <a:p>
            <a:pPr>
              <a:buFont typeface="Wingdings" panose="05000000000000000000" pitchFamily="2" charset="2"/>
              <a:buChar char="à"/>
            </a:pPr>
            <a:r>
              <a:rPr lang="en-US" sz="1500" dirty="0" smtClean="0">
                <a:sym typeface="Wingdings" panose="05000000000000000000" pitchFamily="2" charset="2"/>
              </a:rPr>
              <a:t>After this we will get one </a:t>
            </a:r>
            <a:r>
              <a:rPr lang="en-US" sz="1500" dirty="0" err="1" smtClean="0">
                <a:sym typeface="Wingdings" panose="05000000000000000000" pitchFamily="2" charset="2"/>
              </a:rPr>
              <a:t>db</a:t>
            </a:r>
            <a:r>
              <a:rPr lang="en-US" sz="1500" dirty="0" smtClean="0">
                <a:sym typeface="Wingdings" panose="05000000000000000000" pitchFamily="2" charset="2"/>
              </a:rPr>
              <a:t> also one </a:t>
            </a:r>
            <a:r>
              <a:rPr lang="en-US" sz="1500" dirty="0" err="1" smtClean="0">
                <a:sym typeface="Wingdings" panose="05000000000000000000" pitchFamily="2" charset="2"/>
              </a:rPr>
              <a:t>one</a:t>
            </a:r>
            <a:r>
              <a:rPr lang="en-US" sz="1500" dirty="0" smtClean="0">
                <a:sym typeface="Wingdings" panose="05000000000000000000" pitchFamily="2" charset="2"/>
              </a:rPr>
              <a:t> single collection will be there.</a:t>
            </a:r>
          </a:p>
          <a:p>
            <a:pPr>
              <a:buFont typeface="Wingdings" panose="05000000000000000000" pitchFamily="2" charset="2"/>
              <a:buChar char="à"/>
            </a:pPr>
            <a:r>
              <a:rPr lang="en-US" sz="1500" dirty="0" smtClean="0">
                <a:sym typeface="Wingdings" panose="05000000000000000000" pitchFamily="2" charset="2"/>
              </a:rPr>
              <a:t>Items.  we see “</a:t>
            </a:r>
            <a:r>
              <a:rPr lang="en-US" sz="1600" dirty="0" smtClean="0"/>
              <a:t>SELECT </a:t>
            </a:r>
            <a:r>
              <a:rPr lang="en-US" sz="1600" dirty="0"/>
              <a:t>* FROM </a:t>
            </a:r>
            <a:r>
              <a:rPr lang="en-US" sz="1600" dirty="0" smtClean="0"/>
              <a:t>c” that means give all the data in the item.</a:t>
            </a:r>
            <a:r>
              <a:rPr lang="en-US" sz="1600" dirty="0" smtClean="0">
                <a:sym typeface="Wingdings" panose="05000000000000000000" pitchFamily="2" charset="2"/>
              </a:rPr>
              <a:t> new item</a:t>
            </a:r>
          </a:p>
          <a:p>
            <a:pPr marL="0" indent="0">
              <a:buNone/>
            </a:pPr>
            <a:r>
              <a:rPr lang="en-US" sz="1600" dirty="0"/>
              <a:t>{</a:t>
            </a:r>
          </a:p>
          <a:p>
            <a:pPr marL="0" indent="0">
              <a:buNone/>
            </a:pPr>
            <a:r>
              <a:rPr lang="en-US" sz="1600" dirty="0"/>
              <a:t>    "id": "1",</a:t>
            </a:r>
          </a:p>
          <a:p>
            <a:pPr marL="0" indent="0">
              <a:buNone/>
            </a:pPr>
            <a:r>
              <a:rPr lang="en-US" sz="1600" dirty="0"/>
              <a:t>    "category": "personal",</a:t>
            </a:r>
          </a:p>
          <a:p>
            <a:pPr marL="0" indent="0">
              <a:buNone/>
            </a:pPr>
            <a:r>
              <a:rPr lang="en-US" sz="1600" dirty="0"/>
              <a:t>    "name": "groceries",</a:t>
            </a:r>
          </a:p>
          <a:p>
            <a:pPr marL="0" indent="0">
              <a:buNone/>
            </a:pPr>
            <a:r>
              <a:rPr lang="en-US" sz="1600" dirty="0"/>
              <a:t>    "description": "Pick up apples and strawberries.",</a:t>
            </a:r>
          </a:p>
          <a:p>
            <a:pPr marL="0" indent="0">
              <a:buNone/>
            </a:pPr>
            <a:r>
              <a:rPr lang="en-US" sz="1600" dirty="0"/>
              <a:t>    "</a:t>
            </a:r>
            <a:r>
              <a:rPr lang="en-US" sz="1600" dirty="0" err="1"/>
              <a:t>isComplete</a:t>
            </a:r>
            <a:r>
              <a:rPr lang="en-US" sz="1600" dirty="0"/>
              <a:t>": false</a:t>
            </a:r>
          </a:p>
          <a:p>
            <a:pPr marL="0" indent="0">
              <a:buNone/>
            </a:pPr>
            <a:r>
              <a:rPr lang="en-US" sz="1600" dirty="0" smtClean="0"/>
              <a:t>}</a:t>
            </a:r>
          </a:p>
          <a:p>
            <a:pPr>
              <a:buFont typeface="Wingdings" panose="05000000000000000000" pitchFamily="2" charset="2"/>
              <a:buChar char="à"/>
            </a:pPr>
            <a:r>
              <a:rPr lang="en-US" sz="1600" dirty="0" smtClean="0">
                <a:sym typeface="Wingdings" panose="05000000000000000000" pitchFamily="2" charset="2"/>
              </a:rPr>
              <a:t>New Item  save</a:t>
            </a:r>
          </a:p>
          <a:p>
            <a:pPr marL="0" indent="0">
              <a:buNone/>
            </a:pPr>
            <a:r>
              <a:rPr lang="en-US" sz="1600" dirty="0"/>
              <a:t>{</a:t>
            </a:r>
          </a:p>
          <a:p>
            <a:pPr marL="0" indent="0">
              <a:buNone/>
            </a:pPr>
            <a:r>
              <a:rPr lang="en-US" sz="1600" dirty="0"/>
              <a:t>    "id": "2",</a:t>
            </a:r>
          </a:p>
          <a:p>
            <a:pPr marL="0" indent="0">
              <a:buNone/>
            </a:pPr>
            <a:r>
              <a:rPr lang="en-US" sz="1600" dirty="0"/>
              <a:t>    "category": "business",</a:t>
            </a:r>
          </a:p>
          <a:p>
            <a:pPr marL="0" indent="0">
              <a:buNone/>
            </a:pPr>
            <a:r>
              <a:rPr lang="en-US" sz="1600" dirty="0"/>
              <a:t>    "name": "reminder",</a:t>
            </a:r>
          </a:p>
          <a:p>
            <a:pPr marL="0" indent="0">
              <a:buNone/>
            </a:pPr>
            <a:r>
              <a:rPr lang="en-US" sz="1600" dirty="0"/>
              <a:t>    "description": "Set up meeting with Tom.",</a:t>
            </a:r>
          </a:p>
          <a:p>
            <a:pPr marL="0" indent="0">
              <a:buNone/>
            </a:pPr>
            <a:r>
              <a:rPr lang="en-US" sz="1600" dirty="0"/>
              <a:t>    "</a:t>
            </a:r>
            <a:r>
              <a:rPr lang="en-US" sz="1600" dirty="0" err="1"/>
              <a:t>isComplete</a:t>
            </a:r>
            <a:r>
              <a:rPr lang="en-US" sz="1600" dirty="0"/>
              <a:t>": false</a:t>
            </a:r>
          </a:p>
          <a:p>
            <a:pPr marL="0" indent="0">
              <a:buNone/>
            </a:pPr>
            <a:r>
              <a:rPr lang="en-US" sz="1600" dirty="0" smtClean="0"/>
              <a:t>}</a:t>
            </a:r>
          </a:p>
          <a:p>
            <a:pPr>
              <a:buFont typeface="Wingdings" panose="05000000000000000000" pitchFamily="2" charset="2"/>
              <a:buChar char="à"/>
            </a:pPr>
            <a:r>
              <a:rPr lang="en-US" sz="1600" dirty="0" err="1" smtClean="0">
                <a:sym typeface="Wingdings" panose="05000000000000000000" pitchFamily="2" charset="2"/>
              </a:rPr>
              <a:t>Sql</a:t>
            </a:r>
            <a:r>
              <a:rPr lang="en-US" sz="1600" dirty="0" smtClean="0">
                <a:sym typeface="Wingdings" panose="05000000000000000000" pitchFamily="2" charset="2"/>
              </a:rPr>
              <a:t> query to see the data. new query</a:t>
            </a:r>
          </a:p>
          <a:p>
            <a:pPr marL="0" indent="0">
              <a:buNone/>
            </a:pPr>
            <a:r>
              <a:rPr lang="en-US" sz="1600" dirty="0"/>
              <a:t>SELECT * FROM c</a:t>
            </a:r>
          </a:p>
          <a:p>
            <a:pPr marL="0" indent="0">
              <a:buNone/>
            </a:pPr>
            <a:r>
              <a:rPr lang="en-US" sz="1600" dirty="0"/>
              <a:t>ORDER BY c._</a:t>
            </a:r>
            <a:r>
              <a:rPr lang="en-US" sz="1600" dirty="0" err="1"/>
              <a:t>ts</a:t>
            </a:r>
            <a:r>
              <a:rPr lang="en-US" sz="1600" dirty="0"/>
              <a:t> DESC</a:t>
            </a:r>
            <a:endParaRPr lang="en-US" sz="1600" dirty="0" smtClean="0"/>
          </a:p>
        </p:txBody>
      </p:sp>
    </p:spTree>
    <p:extLst>
      <p:ext uri="{BB962C8B-B14F-4D97-AF65-F5344CB8AC3E}">
        <p14:creationId xmlns:p14="http://schemas.microsoft.com/office/powerpoint/2010/main" val="272455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62500" lnSpcReduction="20000"/>
          </a:bodyPr>
          <a:lstStyle/>
          <a:p>
            <a:pPr marL="0" indent="0">
              <a:buNone/>
            </a:pPr>
            <a:r>
              <a:rPr lang="en-US" sz="1500" dirty="0" smtClean="0"/>
              <a:t>Querying Demo: </a:t>
            </a:r>
            <a:r>
              <a:rPr lang="en-US" sz="1500" dirty="0" smtClean="0">
                <a:sym typeface="Wingdings" panose="05000000000000000000" pitchFamily="2" charset="2"/>
              </a:rPr>
              <a:t>Create new container under the database </a:t>
            </a:r>
            <a:r>
              <a:rPr lang="en-US" sz="1500" dirty="0">
                <a:sym typeface="Wingdings" panose="05000000000000000000" pitchFamily="2" charset="2"/>
              </a:rPr>
              <a:t>and partition as </a:t>
            </a:r>
            <a:r>
              <a:rPr lang="en-US" sz="1500" dirty="0" smtClean="0">
                <a:sym typeface="Wingdings" panose="05000000000000000000" pitchFamily="2" charset="2"/>
              </a:rPr>
              <a:t>“/</a:t>
            </a:r>
            <a:r>
              <a:rPr lang="en-US" sz="1500" dirty="0" err="1" smtClean="0">
                <a:sym typeface="Wingdings" panose="05000000000000000000" pitchFamily="2" charset="2"/>
              </a:rPr>
              <a:t>creationdate</a:t>
            </a:r>
            <a:r>
              <a:rPr lang="en-US" sz="1500" dirty="0" smtClean="0">
                <a:sym typeface="Wingdings" panose="05000000000000000000" pitchFamily="2" charset="2"/>
              </a:rPr>
              <a:t>”.  New item</a:t>
            </a:r>
          </a:p>
          <a:p>
            <a:pPr marL="0" indent="0">
              <a:buNone/>
            </a:pPr>
            <a:r>
              <a:rPr lang="en-US" sz="1500" dirty="0">
                <a:sym typeface="Wingdings" panose="05000000000000000000" pitchFamily="2" charset="2"/>
              </a:rPr>
              <a:t>{</a:t>
            </a:r>
          </a:p>
          <a:p>
            <a:pPr marL="0" indent="0">
              <a:buNone/>
            </a:pPr>
            <a:r>
              <a:rPr lang="en-US" sz="1500" dirty="0">
                <a:sym typeface="Wingdings" panose="05000000000000000000" pitchFamily="2" charset="2"/>
              </a:rPr>
              <a:t>  "id": "</a:t>
            </a:r>
            <a:r>
              <a:rPr lang="en-US" sz="1500" dirty="0" err="1">
                <a:sym typeface="Wingdings" panose="05000000000000000000" pitchFamily="2" charset="2"/>
              </a:rPr>
              <a:t>WakefieldFamily</a:t>
            </a:r>
            <a:r>
              <a:rPr lang="en-US" sz="1500" dirty="0">
                <a:sym typeface="Wingdings" panose="05000000000000000000" pitchFamily="2" charset="2"/>
              </a:rPr>
              <a:t>",</a:t>
            </a:r>
          </a:p>
          <a:p>
            <a:pPr marL="0" indent="0">
              <a:buNone/>
            </a:pPr>
            <a:r>
              <a:rPr lang="en-US" sz="1500" dirty="0">
                <a:sym typeface="Wingdings" panose="05000000000000000000" pitchFamily="2" charset="2"/>
              </a:rPr>
              <a:t>  "parents": [</a:t>
            </a:r>
          </a:p>
          <a:p>
            <a:pPr marL="0" indent="0">
              <a:buNone/>
            </a:pPr>
            <a:r>
              <a:rPr lang="en-US" sz="1500" dirty="0">
                <a:sym typeface="Wingdings" panose="05000000000000000000" pitchFamily="2" charset="2"/>
              </a:rPr>
              <a:t>      { "</a:t>
            </a:r>
            <a:r>
              <a:rPr lang="en-US" sz="1500" dirty="0" err="1">
                <a:sym typeface="Wingdings" panose="05000000000000000000" pitchFamily="2" charset="2"/>
              </a:rPr>
              <a:t>familyName</a:t>
            </a:r>
            <a:r>
              <a:rPr lang="en-US" sz="1500" dirty="0">
                <a:sym typeface="Wingdings" panose="05000000000000000000" pitchFamily="2" charset="2"/>
              </a:rPr>
              <a:t>": "Wakefield", "</a:t>
            </a:r>
            <a:r>
              <a:rPr lang="en-US" sz="1500" dirty="0" err="1">
                <a:sym typeface="Wingdings" panose="05000000000000000000" pitchFamily="2" charset="2"/>
              </a:rPr>
              <a:t>givenName</a:t>
            </a:r>
            <a:r>
              <a:rPr lang="en-US" sz="1500" dirty="0">
                <a:sym typeface="Wingdings" panose="05000000000000000000" pitchFamily="2" charset="2"/>
              </a:rPr>
              <a:t>": "Robin" },</a:t>
            </a:r>
          </a:p>
          <a:p>
            <a:pPr marL="0" indent="0">
              <a:buNone/>
            </a:pPr>
            <a:r>
              <a:rPr lang="en-US" sz="1500" dirty="0">
                <a:sym typeface="Wingdings" panose="05000000000000000000" pitchFamily="2" charset="2"/>
              </a:rPr>
              <a:t>      { "</a:t>
            </a:r>
            <a:r>
              <a:rPr lang="en-US" sz="1500" dirty="0" err="1">
                <a:sym typeface="Wingdings" panose="05000000000000000000" pitchFamily="2" charset="2"/>
              </a:rPr>
              <a:t>familyName</a:t>
            </a:r>
            <a:r>
              <a:rPr lang="en-US" sz="1500" dirty="0">
                <a:sym typeface="Wingdings" panose="05000000000000000000" pitchFamily="2" charset="2"/>
              </a:rPr>
              <a:t>": "Miller", "</a:t>
            </a:r>
            <a:r>
              <a:rPr lang="en-US" sz="1500" dirty="0" err="1">
                <a:sym typeface="Wingdings" panose="05000000000000000000" pitchFamily="2" charset="2"/>
              </a:rPr>
              <a:t>givenName</a:t>
            </a:r>
            <a:r>
              <a:rPr lang="en-US" sz="1500" dirty="0">
                <a:sym typeface="Wingdings" panose="05000000000000000000" pitchFamily="2" charset="2"/>
              </a:rPr>
              <a:t>": "Ben"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"children":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a:t>
            </a:r>
            <a:r>
              <a:rPr lang="en-US" sz="1500" dirty="0" err="1">
                <a:sym typeface="Wingdings" panose="05000000000000000000" pitchFamily="2" charset="2"/>
              </a:rPr>
              <a:t>familyName</a:t>
            </a:r>
            <a:r>
              <a:rPr lang="en-US" sz="1500" dirty="0">
                <a:sym typeface="Wingdings" panose="05000000000000000000" pitchFamily="2" charset="2"/>
              </a:rPr>
              <a:t>": "Merriam", </a:t>
            </a:r>
          </a:p>
          <a:p>
            <a:pPr marL="0" indent="0">
              <a:buNone/>
            </a:pPr>
            <a:r>
              <a:rPr lang="en-US" sz="1500" dirty="0">
                <a:sym typeface="Wingdings" panose="05000000000000000000" pitchFamily="2" charset="2"/>
              </a:rPr>
              <a:t>        "</a:t>
            </a:r>
            <a:r>
              <a:rPr lang="en-US" sz="1500" dirty="0" err="1">
                <a:sym typeface="Wingdings" panose="05000000000000000000" pitchFamily="2" charset="2"/>
              </a:rPr>
              <a:t>givenName</a:t>
            </a:r>
            <a:r>
              <a:rPr lang="en-US" sz="1500" dirty="0">
                <a:sym typeface="Wingdings" panose="05000000000000000000" pitchFamily="2" charset="2"/>
              </a:rPr>
              <a:t>": "Jesse", </a:t>
            </a:r>
          </a:p>
          <a:p>
            <a:pPr marL="0" indent="0">
              <a:buNone/>
            </a:pPr>
            <a:r>
              <a:rPr lang="en-US" sz="1500" dirty="0">
                <a:sym typeface="Wingdings" panose="05000000000000000000" pitchFamily="2" charset="2"/>
              </a:rPr>
              <a:t>        "gender": "female", "grade": 1,</a:t>
            </a:r>
          </a:p>
          <a:p>
            <a:pPr marL="0" indent="0">
              <a:buNone/>
            </a:pPr>
            <a:r>
              <a:rPr lang="en-US" sz="1500" dirty="0">
                <a:sym typeface="Wingdings" panose="05000000000000000000" pitchFamily="2" charset="2"/>
              </a:rPr>
              <a:t>        "pets": [</a:t>
            </a:r>
          </a:p>
          <a:p>
            <a:pPr marL="0" indent="0">
              <a:buNone/>
            </a:pPr>
            <a:r>
              <a:rPr lang="en-US" sz="1500" dirty="0">
                <a:sym typeface="Wingdings" panose="05000000000000000000" pitchFamily="2" charset="2"/>
              </a:rPr>
              <a:t>            { "</a:t>
            </a:r>
            <a:r>
              <a:rPr lang="en-US" sz="1500" dirty="0" err="1">
                <a:sym typeface="Wingdings" panose="05000000000000000000" pitchFamily="2" charset="2"/>
              </a:rPr>
              <a:t>givenName</a:t>
            </a:r>
            <a:r>
              <a:rPr lang="en-US" sz="1500" dirty="0">
                <a:sym typeface="Wingdings" panose="05000000000000000000" pitchFamily="2" charset="2"/>
              </a:rPr>
              <a:t>": "Goofy" },</a:t>
            </a:r>
          </a:p>
          <a:p>
            <a:pPr marL="0" indent="0">
              <a:buNone/>
            </a:pPr>
            <a:r>
              <a:rPr lang="en-US" sz="1500" dirty="0">
                <a:sym typeface="Wingdings" panose="05000000000000000000" pitchFamily="2" charset="2"/>
              </a:rPr>
              <a:t>            { "</a:t>
            </a:r>
            <a:r>
              <a:rPr lang="en-US" sz="1500" dirty="0" err="1">
                <a:sym typeface="Wingdings" panose="05000000000000000000" pitchFamily="2" charset="2"/>
              </a:rPr>
              <a:t>givenName</a:t>
            </a:r>
            <a:r>
              <a:rPr lang="en-US" sz="1500" dirty="0">
                <a:sym typeface="Wingdings" panose="05000000000000000000" pitchFamily="2" charset="2"/>
              </a:rPr>
              <a:t>": "Shadow"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 </a:t>
            </a:r>
          </a:p>
          <a:p>
            <a:pPr marL="0" indent="0">
              <a:buNone/>
            </a:pPr>
            <a:r>
              <a:rPr lang="en-US" sz="1500" dirty="0">
                <a:sym typeface="Wingdings" panose="05000000000000000000" pitchFamily="2" charset="2"/>
              </a:rPr>
              <a:t>        "</a:t>
            </a:r>
            <a:r>
              <a:rPr lang="en-US" sz="1500" dirty="0" err="1">
                <a:sym typeface="Wingdings" panose="05000000000000000000" pitchFamily="2" charset="2"/>
              </a:rPr>
              <a:t>familyName</a:t>
            </a:r>
            <a:r>
              <a:rPr lang="en-US" sz="1500" dirty="0">
                <a:sym typeface="Wingdings" panose="05000000000000000000" pitchFamily="2" charset="2"/>
              </a:rPr>
              <a:t>": "Miller", </a:t>
            </a:r>
          </a:p>
          <a:p>
            <a:pPr marL="0" indent="0">
              <a:buNone/>
            </a:pPr>
            <a:r>
              <a:rPr lang="en-US" sz="1500" dirty="0">
                <a:sym typeface="Wingdings" panose="05000000000000000000" pitchFamily="2" charset="2"/>
              </a:rPr>
              <a:t>         "</a:t>
            </a:r>
            <a:r>
              <a:rPr lang="en-US" sz="1500" dirty="0" err="1" smtClean="0">
                <a:sym typeface="Wingdings" panose="05000000000000000000" pitchFamily="2" charset="2"/>
              </a:rPr>
              <a:t>givenName</a:t>
            </a:r>
            <a:r>
              <a:rPr lang="en-US" sz="1500" dirty="0">
                <a:sym typeface="Wingdings" panose="05000000000000000000" pitchFamily="2" charset="2"/>
              </a:rPr>
              <a:t>": "Lisa", </a:t>
            </a:r>
          </a:p>
          <a:p>
            <a:pPr marL="0" indent="0">
              <a:buNone/>
            </a:pPr>
            <a:r>
              <a:rPr lang="en-US" sz="1500" dirty="0">
                <a:sym typeface="Wingdings" panose="05000000000000000000" pitchFamily="2" charset="2"/>
              </a:rPr>
              <a:t>         </a:t>
            </a:r>
            <a:r>
              <a:rPr lang="en-US" sz="1500" dirty="0" smtClean="0">
                <a:sym typeface="Wingdings" panose="05000000000000000000" pitchFamily="2" charset="2"/>
              </a:rPr>
              <a:t>"gender": </a:t>
            </a:r>
            <a:r>
              <a:rPr lang="en-US" sz="1500" dirty="0">
                <a:sym typeface="Wingdings" panose="05000000000000000000" pitchFamily="2" charset="2"/>
              </a:rPr>
              <a:t>"female", </a:t>
            </a:r>
          </a:p>
          <a:p>
            <a:pPr marL="0" indent="0">
              <a:buNone/>
            </a:pPr>
            <a:r>
              <a:rPr lang="en-US" sz="1500" dirty="0">
                <a:sym typeface="Wingdings" panose="05000000000000000000" pitchFamily="2" charset="2"/>
              </a:rPr>
              <a:t>         "grade": 8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"address": { "state": "NY", "county": "Manhattan", "city": "NY" },</a:t>
            </a:r>
          </a:p>
          <a:p>
            <a:pPr marL="0" indent="0">
              <a:buNone/>
            </a:pPr>
            <a:r>
              <a:rPr lang="en-US" sz="1500" dirty="0">
                <a:sym typeface="Wingdings" panose="05000000000000000000" pitchFamily="2" charset="2"/>
              </a:rPr>
              <a:t>  "</a:t>
            </a:r>
            <a:r>
              <a:rPr lang="en-US" sz="1500" dirty="0" err="1">
                <a:sym typeface="Wingdings" panose="05000000000000000000" pitchFamily="2" charset="2"/>
              </a:rPr>
              <a:t>creationDate</a:t>
            </a:r>
            <a:r>
              <a:rPr lang="en-US" sz="1500" dirty="0">
                <a:sym typeface="Wingdings" panose="05000000000000000000" pitchFamily="2" charset="2"/>
              </a:rPr>
              <a:t>": 1431620462,</a:t>
            </a:r>
          </a:p>
          <a:p>
            <a:pPr marL="0" indent="0">
              <a:buNone/>
            </a:pPr>
            <a:r>
              <a:rPr lang="en-US" sz="1500" dirty="0">
                <a:sym typeface="Wingdings" panose="05000000000000000000" pitchFamily="2" charset="2"/>
              </a:rPr>
              <a:t>  "</a:t>
            </a:r>
            <a:r>
              <a:rPr lang="en-US" sz="1500" dirty="0" err="1">
                <a:sym typeface="Wingdings" panose="05000000000000000000" pitchFamily="2" charset="2"/>
              </a:rPr>
              <a:t>isRegistered</a:t>
            </a:r>
            <a:r>
              <a:rPr lang="en-US" sz="1500" dirty="0">
                <a:sym typeface="Wingdings" panose="05000000000000000000" pitchFamily="2" charset="2"/>
              </a:rPr>
              <a:t>": false</a:t>
            </a:r>
          </a:p>
          <a:p>
            <a:pPr marL="0" indent="0">
              <a:buNone/>
            </a:pPr>
            <a:r>
              <a:rPr lang="en-US" sz="1500" dirty="0">
                <a:sym typeface="Wingdings" panose="05000000000000000000" pitchFamily="2" charset="2"/>
              </a:rPr>
              <a:t>}</a:t>
            </a:r>
            <a:endParaRPr lang="en-US" sz="1500" dirty="0" smtClean="0">
              <a:sym typeface="Wingdings" panose="05000000000000000000" pitchFamily="2" charset="2"/>
            </a:endParaRPr>
          </a:p>
        </p:txBody>
      </p:sp>
    </p:spTree>
    <p:extLst>
      <p:ext uri="{BB962C8B-B14F-4D97-AF65-F5344CB8AC3E}">
        <p14:creationId xmlns:p14="http://schemas.microsoft.com/office/powerpoint/2010/main" val="26046215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sym typeface="Wingdings" panose="05000000000000000000" pitchFamily="2" charset="2"/>
              </a:rPr>
              <a:t>Cloud: Every one is implementing the </a:t>
            </a:r>
            <a:r>
              <a:rPr lang="en-US" sz="1500" dirty="0" err="1" smtClean="0">
                <a:sym typeface="Wingdings" panose="05000000000000000000" pitchFamily="2" charset="2"/>
              </a:rPr>
              <a:t>devops</a:t>
            </a:r>
            <a:r>
              <a:rPr lang="en-US" sz="1500" dirty="0" smtClean="0">
                <a:sym typeface="Wingdings" panose="05000000000000000000" pitchFamily="2" charset="2"/>
              </a:rPr>
              <a:t> practices in the organization. </a:t>
            </a:r>
          </a:p>
          <a:p>
            <a:pPr marL="0" indent="0">
              <a:buNone/>
            </a:pPr>
            <a:r>
              <a:rPr lang="en-US" sz="1500" dirty="0" smtClean="0">
                <a:sym typeface="Wingdings" panose="05000000000000000000" pitchFamily="2" charset="2"/>
              </a:rPr>
              <a:t>It is nothing but a servers with some software it becomes like resources, those we will utilize in our day to day activities.</a:t>
            </a: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Cloud computing:</a:t>
            </a:r>
          </a:p>
          <a:p>
            <a:pPr marL="0" indent="0">
              <a:buNone/>
            </a:pPr>
            <a:r>
              <a:rPr lang="en-US" sz="1500" dirty="0" err="1" smtClean="0">
                <a:sym typeface="Wingdings" panose="05000000000000000000" pitchFamily="2" charset="2"/>
              </a:rPr>
              <a:t>Elabaration</a:t>
            </a:r>
            <a:r>
              <a:rPr lang="en-US" sz="1500" dirty="0" smtClean="0">
                <a:sym typeface="Wingdings" panose="05000000000000000000" pitchFamily="2" charset="2"/>
              </a:rPr>
              <a:t> of cloud computing:</a:t>
            </a: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Basic infra structure.</a:t>
            </a:r>
          </a:p>
          <a:p>
            <a:pPr marL="0" indent="0">
              <a:buNone/>
            </a:pPr>
            <a:endParaRPr lang="en-US" sz="1500" dirty="0" smtClean="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smtClean="0">
              <a:sym typeface="Wingdings" panose="05000000000000000000" pitchFamily="2" charset="2"/>
            </a:endParaRPr>
          </a:p>
          <a:p>
            <a:pPr marL="342900" indent="-342900">
              <a:buAutoNum type="arabicParenR"/>
            </a:pPr>
            <a:r>
              <a:rPr lang="en-US" sz="1500" dirty="0" smtClean="0">
                <a:sym typeface="Wingdings" panose="05000000000000000000" pitchFamily="2" charset="2"/>
              </a:rPr>
              <a:t>Physical server</a:t>
            </a:r>
          </a:p>
          <a:p>
            <a:pPr marL="342900" indent="-342900">
              <a:buAutoNum type="arabicParenR"/>
            </a:pPr>
            <a:r>
              <a:rPr lang="en-US" sz="1500" dirty="0" smtClean="0">
                <a:sym typeface="Wingdings" panose="05000000000000000000" pitchFamily="2" charset="2"/>
              </a:rPr>
              <a:t>Virtualization (</a:t>
            </a:r>
            <a:r>
              <a:rPr lang="en-US" sz="1500" dirty="0" err="1" smtClean="0">
                <a:sym typeface="Wingdings" panose="05000000000000000000" pitchFamily="2" charset="2"/>
              </a:rPr>
              <a:t>vm</a:t>
            </a:r>
            <a:r>
              <a:rPr lang="en-US" sz="1500" dirty="0" smtClean="0">
                <a:sym typeface="Wingdings" panose="05000000000000000000" pitchFamily="2" charset="2"/>
              </a:rPr>
              <a:t> ware, </a:t>
            </a:r>
            <a:r>
              <a:rPr lang="en-US" sz="1500" dirty="0" err="1" smtClean="0">
                <a:sym typeface="Wingdings" panose="05000000000000000000" pitchFamily="2" charset="2"/>
              </a:rPr>
              <a:t>citrix</a:t>
            </a:r>
            <a:r>
              <a:rPr lang="en-US" sz="1500" dirty="0" smtClean="0">
                <a:sym typeface="Wingdings" panose="05000000000000000000" pitchFamily="2" charset="2"/>
              </a:rPr>
              <a:t>, </a:t>
            </a:r>
            <a:r>
              <a:rPr lang="en-US" sz="1500" dirty="0" err="1" smtClean="0">
                <a:sym typeface="Wingdings" panose="05000000000000000000" pitchFamily="2" charset="2"/>
              </a:rPr>
              <a:t>hypervisior</a:t>
            </a:r>
            <a:r>
              <a:rPr lang="en-US" sz="1500" dirty="0" smtClean="0">
                <a:sym typeface="Wingdings" panose="05000000000000000000" pitchFamily="2" charset="2"/>
              </a:rPr>
              <a:t>)</a:t>
            </a:r>
          </a:p>
          <a:p>
            <a:pPr marL="342900" indent="-342900">
              <a:buAutoNum type="arabicParenR"/>
            </a:pPr>
            <a:r>
              <a:rPr lang="en-US" sz="1500" dirty="0" smtClean="0">
                <a:sym typeface="Wingdings" panose="05000000000000000000" pitchFamily="2" charset="2"/>
              </a:rPr>
              <a:t>Cloud</a:t>
            </a:r>
          </a:p>
          <a:p>
            <a:pPr marL="0" indent="0">
              <a:buNone/>
            </a:pPr>
            <a:r>
              <a:rPr lang="en-US" sz="1500" dirty="0" smtClean="0">
                <a:sym typeface="Wingdings" panose="05000000000000000000" pitchFamily="2" charset="2"/>
              </a:rPr>
              <a:t>Types of cloud: 3 types</a:t>
            </a:r>
          </a:p>
          <a:p>
            <a:pPr marL="342900" indent="-342900">
              <a:buAutoNum type="arabicParenR"/>
            </a:pPr>
            <a:r>
              <a:rPr lang="en-US" sz="1500" dirty="0" smtClean="0">
                <a:sym typeface="Wingdings" panose="05000000000000000000" pitchFamily="2" charset="2"/>
              </a:rPr>
              <a:t>Public cloud</a:t>
            </a:r>
          </a:p>
          <a:p>
            <a:pPr marL="342900" indent="-342900">
              <a:buAutoNum type="arabicParenR"/>
            </a:pPr>
            <a:r>
              <a:rPr lang="en-US" sz="1500" dirty="0" smtClean="0">
                <a:sym typeface="Wingdings" panose="05000000000000000000" pitchFamily="2" charset="2"/>
              </a:rPr>
              <a:t>Private cloud</a:t>
            </a:r>
          </a:p>
          <a:p>
            <a:pPr marL="342900" indent="-342900">
              <a:buAutoNum type="arabicParenR"/>
            </a:pPr>
            <a:r>
              <a:rPr lang="en-US" sz="1500" dirty="0" smtClean="0">
                <a:sym typeface="Wingdings" panose="05000000000000000000" pitchFamily="2" charset="2"/>
              </a:rPr>
              <a:t>Hybrid cloud</a:t>
            </a:r>
          </a:p>
          <a:p>
            <a:pPr marL="0" indent="0">
              <a:buNone/>
            </a:pPr>
            <a:endParaRPr lang="en-US" sz="1500" dirty="0" smtClean="0">
              <a:sym typeface="Wingdings" panose="05000000000000000000" pitchFamily="2" charset="2"/>
            </a:endParaRPr>
          </a:p>
        </p:txBody>
      </p:sp>
      <p:pic>
        <p:nvPicPr>
          <p:cNvPr id="4" name="Picture 3"/>
          <p:cNvPicPr>
            <a:picLocks noChangeAspect="1"/>
          </p:cNvPicPr>
          <p:nvPr/>
        </p:nvPicPr>
        <p:blipFill>
          <a:blip r:embed="rId2"/>
          <a:stretch>
            <a:fillRect/>
          </a:stretch>
        </p:blipFill>
        <p:spPr>
          <a:xfrm>
            <a:off x="4365939" y="978727"/>
            <a:ext cx="7691839" cy="4333875"/>
          </a:xfrm>
          <a:prstGeom prst="rect">
            <a:avLst/>
          </a:prstGeom>
        </p:spPr>
      </p:pic>
    </p:spTree>
    <p:extLst>
      <p:ext uri="{BB962C8B-B14F-4D97-AF65-F5344CB8AC3E}">
        <p14:creationId xmlns:p14="http://schemas.microsoft.com/office/powerpoint/2010/main" val="3765589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dirty="0" smtClean="0"/>
              <a:t>New Item: </a:t>
            </a:r>
          </a:p>
          <a:p>
            <a:pPr marL="0" indent="0">
              <a:buNone/>
            </a:pPr>
            <a:r>
              <a:rPr lang="en-US" sz="1500" dirty="0"/>
              <a:t>{</a:t>
            </a:r>
          </a:p>
          <a:p>
            <a:pPr marL="0" indent="0">
              <a:buNone/>
            </a:pPr>
            <a:r>
              <a:rPr lang="en-US" sz="1500" dirty="0"/>
              <a:t>  "id": "</a:t>
            </a:r>
            <a:r>
              <a:rPr lang="en-US" sz="1500" dirty="0" err="1"/>
              <a:t>AndersenFamily</a:t>
            </a:r>
            <a:r>
              <a:rPr lang="en-US" sz="1500" dirty="0"/>
              <a:t>",</a:t>
            </a:r>
          </a:p>
          <a:p>
            <a:pPr marL="0" indent="0">
              <a:buNone/>
            </a:pPr>
            <a:r>
              <a:rPr lang="en-US" sz="1500" dirty="0"/>
              <a:t>  "</a:t>
            </a:r>
            <a:r>
              <a:rPr lang="en-US" sz="1500" dirty="0" err="1"/>
              <a:t>lastName</a:t>
            </a:r>
            <a:r>
              <a:rPr lang="en-US" sz="1500" dirty="0"/>
              <a:t>": "Andersen",</a:t>
            </a:r>
          </a:p>
          <a:p>
            <a:pPr marL="0" indent="0">
              <a:buNone/>
            </a:pPr>
            <a:r>
              <a:rPr lang="en-US" sz="1500" dirty="0"/>
              <a:t>  "parents": [</a:t>
            </a:r>
          </a:p>
          <a:p>
            <a:pPr marL="0" indent="0">
              <a:buNone/>
            </a:pPr>
            <a:r>
              <a:rPr lang="en-US" sz="1500" dirty="0"/>
              <a:t>     { "</a:t>
            </a:r>
            <a:r>
              <a:rPr lang="en-US" sz="1500" dirty="0" err="1"/>
              <a:t>firstName</a:t>
            </a:r>
            <a:r>
              <a:rPr lang="en-US" sz="1500" dirty="0"/>
              <a:t>": "Thomas" },</a:t>
            </a:r>
          </a:p>
          <a:p>
            <a:pPr marL="0" indent="0">
              <a:buNone/>
            </a:pPr>
            <a:r>
              <a:rPr lang="en-US" sz="1500" dirty="0"/>
              <a:t>     { "</a:t>
            </a:r>
            <a:r>
              <a:rPr lang="en-US" sz="1500" dirty="0" err="1"/>
              <a:t>firstName</a:t>
            </a:r>
            <a:r>
              <a:rPr lang="en-US" sz="1500" dirty="0"/>
              <a:t>": "Mary Kay"}</a:t>
            </a:r>
          </a:p>
          <a:p>
            <a:pPr marL="0" indent="0">
              <a:buNone/>
            </a:pPr>
            <a:r>
              <a:rPr lang="en-US" sz="1500" dirty="0"/>
              <a:t>  ],</a:t>
            </a:r>
          </a:p>
          <a:p>
            <a:pPr marL="0" indent="0">
              <a:buNone/>
            </a:pPr>
            <a:r>
              <a:rPr lang="en-US" sz="1500" dirty="0"/>
              <a:t>  "children": [</a:t>
            </a:r>
          </a:p>
          <a:p>
            <a:pPr marL="0" indent="0">
              <a:buNone/>
            </a:pPr>
            <a:r>
              <a:rPr lang="en-US" sz="1500" dirty="0"/>
              <a:t>     {</a:t>
            </a:r>
          </a:p>
          <a:p>
            <a:pPr marL="0" indent="0">
              <a:buNone/>
            </a:pPr>
            <a:r>
              <a:rPr lang="en-US" sz="1500" dirty="0"/>
              <a:t>         "</a:t>
            </a:r>
            <a:r>
              <a:rPr lang="en-US" sz="1500" dirty="0" err="1"/>
              <a:t>firstName</a:t>
            </a:r>
            <a:r>
              <a:rPr lang="en-US" sz="1500" dirty="0"/>
              <a:t>": "</a:t>
            </a:r>
            <a:r>
              <a:rPr lang="en-US" sz="1500" dirty="0" err="1"/>
              <a:t>Henriette</a:t>
            </a:r>
            <a:r>
              <a:rPr lang="en-US" sz="1500" dirty="0"/>
              <a:t> </a:t>
            </a:r>
            <a:r>
              <a:rPr lang="en-US" sz="1500" dirty="0" err="1"/>
              <a:t>Thaulow</a:t>
            </a:r>
            <a:r>
              <a:rPr lang="en-US" sz="1500" dirty="0"/>
              <a:t>",</a:t>
            </a:r>
          </a:p>
          <a:p>
            <a:pPr marL="0" indent="0">
              <a:buNone/>
            </a:pPr>
            <a:r>
              <a:rPr lang="en-US" sz="1500" dirty="0"/>
              <a:t>         "gender": "female",</a:t>
            </a:r>
          </a:p>
          <a:p>
            <a:pPr marL="0" indent="0">
              <a:buNone/>
            </a:pPr>
            <a:r>
              <a:rPr lang="en-US" sz="1500" dirty="0"/>
              <a:t>         "grade": 5,</a:t>
            </a:r>
          </a:p>
          <a:p>
            <a:pPr marL="0" indent="0">
              <a:buNone/>
            </a:pPr>
            <a:r>
              <a:rPr lang="en-US" sz="1500" dirty="0"/>
              <a:t>         "pets": [{ "</a:t>
            </a:r>
            <a:r>
              <a:rPr lang="en-US" sz="1500" dirty="0" err="1"/>
              <a:t>givenName</a:t>
            </a:r>
            <a:r>
              <a:rPr lang="en-US" sz="1500" dirty="0"/>
              <a:t>": "Fluffy" }]</a:t>
            </a:r>
          </a:p>
          <a:p>
            <a:pPr marL="0" indent="0">
              <a:buNone/>
            </a:pPr>
            <a:r>
              <a:rPr lang="en-US" sz="1500" dirty="0"/>
              <a:t>     }</a:t>
            </a:r>
          </a:p>
          <a:p>
            <a:pPr marL="0" indent="0">
              <a:buNone/>
            </a:pPr>
            <a:r>
              <a:rPr lang="en-US" sz="1500" dirty="0"/>
              <a:t>  ],</a:t>
            </a:r>
          </a:p>
          <a:p>
            <a:pPr marL="0" indent="0">
              <a:buNone/>
            </a:pPr>
            <a:r>
              <a:rPr lang="en-US" sz="1500" dirty="0"/>
              <a:t>  "address": { "state": "WA", "county": "King", "city": "Seattle" },</a:t>
            </a:r>
          </a:p>
          <a:p>
            <a:pPr marL="0" indent="0">
              <a:buNone/>
            </a:pPr>
            <a:r>
              <a:rPr lang="en-US" sz="1500" dirty="0"/>
              <a:t>  "</a:t>
            </a:r>
            <a:r>
              <a:rPr lang="en-US" sz="1500" dirty="0" err="1"/>
              <a:t>creationDate</a:t>
            </a:r>
            <a:r>
              <a:rPr lang="en-US" sz="1500" dirty="0"/>
              <a:t>": 1431620472,</a:t>
            </a:r>
          </a:p>
          <a:p>
            <a:pPr marL="0" indent="0">
              <a:buNone/>
            </a:pPr>
            <a:r>
              <a:rPr lang="en-US" sz="1500" dirty="0"/>
              <a:t>  "</a:t>
            </a:r>
            <a:r>
              <a:rPr lang="en-US" sz="1500" dirty="0" err="1"/>
              <a:t>isRegistered</a:t>
            </a:r>
            <a:r>
              <a:rPr lang="en-US" sz="1500" dirty="0"/>
              <a:t>": true</a:t>
            </a:r>
          </a:p>
          <a:p>
            <a:pPr marL="0" indent="0">
              <a:buNone/>
            </a:pPr>
            <a:r>
              <a:rPr lang="en-US" sz="1500" dirty="0"/>
              <a:t>}</a:t>
            </a:r>
            <a:endParaRPr lang="en-US" sz="1500" dirty="0" smtClean="0"/>
          </a:p>
        </p:txBody>
      </p:sp>
    </p:spTree>
    <p:extLst>
      <p:ext uri="{BB962C8B-B14F-4D97-AF65-F5344CB8AC3E}">
        <p14:creationId xmlns:p14="http://schemas.microsoft.com/office/powerpoint/2010/main" val="31423784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dirty="0" smtClean="0"/>
              <a:t>Select Queries:</a:t>
            </a:r>
          </a:p>
          <a:p>
            <a:pPr marL="0" indent="0">
              <a:buNone/>
            </a:pPr>
            <a:r>
              <a:rPr lang="en-US" sz="1500" dirty="0" smtClean="0"/>
              <a:t>Query-1: </a:t>
            </a:r>
          </a:p>
          <a:p>
            <a:pPr marL="0" indent="0">
              <a:buNone/>
            </a:pPr>
            <a:r>
              <a:rPr lang="en-US" sz="1500" dirty="0"/>
              <a:t>SELECT * </a:t>
            </a:r>
          </a:p>
          <a:p>
            <a:pPr marL="0" indent="0">
              <a:buNone/>
            </a:pPr>
            <a:r>
              <a:rPr lang="en-US" sz="1500" dirty="0"/>
              <a:t>FROM Families f </a:t>
            </a:r>
          </a:p>
          <a:p>
            <a:pPr marL="0" indent="0">
              <a:buNone/>
            </a:pPr>
            <a:r>
              <a:rPr lang="en-US" sz="1500" dirty="0"/>
              <a:t>WHERE f.id = "</a:t>
            </a:r>
            <a:r>
              <a:rPr lang="en-US" sz="1500" dirty="0" err="1" smtClean="0"/>
              <a:t>WakefieldFamily</a:t>
            </a:r>
            <a:r>
              <a:rPr lang="en-US" sz="1500" dirty="0" smtClean="0"/>
              <a:t>“</a:t>
            </a:r>
          </a:p>
          <a:p>
            <a:pPr marL="0" indent="0">
              <a:buNone/>
            </a:pPr>
            <a:r>
              <a:rPr lang="en-US" sz="1500" dirty="0" smtClean="0"/>
              <a:t>Query-2:</a:t>
            </a:r>
          </a:p>
          <a:p>
            <a:pPr marL="0" indent="0">
              <a:buNone/>
            </a:pPr>
            <a:r>
              <a:rPr lang="en-US" sz="1500" dirty="0"/>
              <a:t>SELECT </a:t>
            </a:r>
            <a:r>
              <a:rPr lang="en-US" sz="1500" dirty="0" err="1"/>
              <a:t>c.givenName</a:t>
            </a:r>
            <a:r>
              <a:rPr lang="en-US" sz="1500" dirty="0"/>
              <a:t> </a:t>
            </a:r>
          </a:p>
          <a:p>
            <a:pPr marL="0" indent="0">
              <a:buNone/>
            </a:pPr>
            <a:r>
              <a:rPr lang="en-US" sz="1500" dirty="0"/>
              <a:t>FROM Families f </a:t>
            </a:r>
          </a:p>
          <a:p>
            <a:pPr marL="0" indent="0">
              <a:buNone/>
            </a:pPr>
            <a:r>
              <a:rPr lang="en-US" sz="1500" dirty="0"/>
              <a:t>JOIN c IN </a:t>
            </a:r>
            <a:r>
              <a:rPr lang="en-US" sz="1500" dirty="0" err="1"/>
              <a:t>f.children</a:t>
            </a:r>
            <a:r>
              <a:rPr lang="en-US" sz="1500" dirty="0"/>
              <a:t> </a:t>
            </a:r>
          </a:p>
          <a:p>
            <a:pPr marL="0" indent="0">
              <a:buNone/>
            </a:pPr>
            <a:r>
              <a:rPr lang="en-US" sz="1500" dirty="0"/>
              <a:t>WHERE f.id = </a:t>
            </a:r>
            <a:r>
              <a:rPr lang="en-US" sz="1500" dirty="0" smtClean="0"/>
              <a:t>'</a:t>
            </a:r>
            <a:r>
              <a:rPr lang="en-US" sz="1500" dirty="0" err="1" smtClean="0"/>
              <a:t>WakefieldFamily</a:t>
            </a:r>
            <a:r>
              <a:rPr lang="en-US" sz="1500" dirty="0" smtClean="0"/>
              <a:t>‘</a:t>
            </a:r>
          </a:p>
          <a:p>
            <a:pPr marL="0" indent="0">
              <a:buNone/>
            </a:pPr>
            <a:r>
              <a:rPr lang="en-US" sz="1500" dirty="0" smtClean="0"/>
              <a:t>Query-3: </a:t>
            </a:r>
          </a:p>
          <a:p>
            <a:pPr marL="0" indent="0">
              <a:buNone/>
            </a:pPr>
            <a:r>
              <a:rPr lang="en-US" sz="1500" dirty="0"/>
              <a:t>SELECT {"</a:t>
            </a:r>
            <a:r>
              <a:rPr lang="en-US" sz="1500" dirty="0" err="1"/>
              <a:t>Name":f.id</a:t>
            </a:r>
            <a:r>
              <a:rPr lang="en-US" sz="1500" dirty="0"/>
              <a:t>, "City":</a:t>
            </a:r>
            <a:r>
              <a:rPr lang="en-US" sz="1500" dirty="0" err="1"/>
              <a:t>f.address.city</a:t>
            </a:r>
            <a:r>
              <a:rPr lang="en-US" sz="1500" dirty="0"/>
              <a:t>} AS Family</a:t>
            </a:r>
          </a:p>
          <a:p>
            <a:pPr marL="0" indent="0">
              <a:buNone/>
            </a:pPr>
            <a:r>
              <a:rPr lang="en-US" sz="1500" dirty="0"/>
              <a:t>FROM Families f</a:t>
            </a:r>
          </a:p>
          <a:p>
            <a:pPr marL="0" indent="0">
              <a:buNone/>
            </a:pPr>
            <a:r>
              <a:rPr lang="en-US" sz="1500" dirty="0"/>
              <a:t>WHERE </a:t>
            </a:r>
            <a:r>
              <a:rPr lang="en-US" sz="1500" dirty="0" err="1"/>
              <a:t>f.address.city</a:t>
            </a:r>
            <a:r>
              <a:rPr lang="en-US" sz="1500" dirty="0"/>
              <a:t> = </a:t>
            </a:r>
            <a:r>
              <a:rPr lang="en-US" sz="1500" dirty="0" err="1" smtClean="0"/>
              <a:t>f.address.state</a:t>
            </a:r>
            <a:endParaRPr lang="en-US" sz="1500" dirty="0" smtClean="0"/>
          </a:p>
          <a:p>
            <a:pPr marL="0" indent="0">
              <a:buNone/>
            </a:pPr>
            <a:r>
              <a:rPr lang="en-US" sz="1500" dirty="0" smtClean="0"/>
              <a:t>Query-4: </a:t>
            </a:r>
          </a:p>
          <a:p>
            <a:pPr marL="0" indent="0">
              <a:buNone/>
            </a:pPr>
            <a:r>
              <a:rPr lang="en-US" sz="1500" dirty="0"/>
              <a:t>SELECT [</a:t>
            </a:r>
            <a:r>
              <a:rPr lang="en-US" sz="1500" dirty="0" err="1"/>
              <a:t>f.address.city</a:t>
            </a:r>
            <a:r>
              <a:rPr lang="en-US" sz="1500" dirty="0"/>
              <a:t>, </a:t>
            </a:r>
            <a:r>
              <a:rPr lang="en-US" sz="1500" dirty="0" err="1"/>
              <a:t>f.address.state</a:t>
            </a:r>
            <a:r>
              <a:rPr lang="en-US" sz="1500" dirty="0"/>
              <a:t>] AS </a:t>
            </a:r>
            <a:r>
              <a:rPr lang="en-US" sz="1500" dirty="0" err="1"/>
              <a:t>CityState</a:t>
            </a:r>
            <a:endParaRPr lang="en-US" sz="1500" dirty="0"/>
          </a:p>
          <a:p>
            <a:pPr marL="0" indent="0">
              <a:buNone/>
            </a:pPr>
            <a:r>
              <a:rPr lang="en-US" sz="1500" dirty="0"/>
              <a:t>FROM Families </a:t>
            </a:r>
            <a:r>
              <a:rPr lang="en-US" sz="1500" dirty="0" smtClean="0"/>
              <a:t>f</a:t>
            </a:r>
          </a:p>
          <a:p>
            <a:pPr marL="0" indent="0">
              <a:buNone/>
            </a:pPr>
            <a:r>
              <a:rPr lang="en-US" sz="1500" dirty="0" smtClean="0"/>
              <a:t>Query-5:</a:t>
            </a:r>
          </a:p>
          <a:p>
            <a:pPr marL="0" indent="0">
              <a:buNone/>
            </a:pPr>
            <a:r>
              <a:rPr lang="en-US" sz="1500" dirty="0"/>
              <a:t>SELECT value COUNT(child)</a:t>
            </a:r>
          </a:p>
          <a:p>
            <a:pPr marL="0" indent="0">
              <a:buNone/>
            </a:pPr>
            <a:r>
              <a:rPr lang="en-US" sz="1500" dirty="0"/>
              <a:t>FROM child IN </a:t>
            </a:r>
            <a:r>
              <a:rPr lang="en-US" sz="1500" dirty="0" err="1"/>
              <a:t>Families.children</a:t>
            </a:r>
            <a:endParaRPr lang="en-US" sz="1500" dirty="0" smtClean="0"/>
          </a:p>
        </p:txBody>
      </p:sp>
    </p:spTree>
    <p:extLst>
      <p:ext uri="{BB962C8B-B14F-4D97-AF65-F5344CB8AC3E}">
        <p14:creationId xmlns:p14="http://schemas.microsoft.com/office/powerpoint/2010/main" val="35724370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Replicate Data Globally: We can replicate data very </a:t>
            </a:r>
            <a:r>
              <a:rPr lang="en-US" sz="1500" dirty="0" err="1" smtClean="0"/>
              <a:t>eaily</a:t>
            </a:r>
            <a:r>
              <a:rPr lang="en-US" sz="1500" dirty="0" smtClean="0"/>
              <a:t>. We just select and replicate.</a:t>
            </a:r>
          </a:p>
          <a:p>
            <a:pPr marL="0" indent="0">
              <a:buNone/>
            </a:pPr>
            <a:r>
              <a:rPr lang="en-US" sz="1500" dirty="0" smtClean="0"/>
              <a:t>Default </a:t>
            </a:r>
            <a:r>
              <a:rPr lang="en-US" sz="1500" dirty="0" err="1" smtClean="0"/>
              <a:t>Consistancy</a:t>
            </a:r>
            <a:r>
              <a:rPr lang="en-US" sz="1500" dirty="0" smtClean="0"/>
              <a:t>: 5 types we have</a:t>
            </a:r>
          </a:p>
          <a:p>
            <a:pPr marL="342900" indent="-342900">
              <a:buAutoNum type="arabicParenR"/>
            </a:pPr>
            <a:r>
              <a:rPr lang="en-US" sz="1500" dirty="0" smtClean="0"/>
              <a:t>session: even cross region. When ever we read and write it always come at the same time. Other regions the difference will be there, but come with same order.</a:t>
            </a:r>
          </a:p>
          <a:p>
            <a:pPr marL="342900" indent="-342900">
              <a:buAutoNum type="arabicParenR"/>
            </a:pPr>
            <a:r>
              <a:rPr lang="en-US" sz="1500" dirty="0" err="1" smtClean="0"/>
              <a:t>Consistant</a:t>
            </a:r>
            <a:r>
              <a:rPr lang="en-US" sz="1500" dirty="0" smtClean="0"/>
              <a:t> prefix: the request will come in order, but </a:t>
            </a:r>
            <a:r>
              <a:rPr lang="en-US" sz="1500" dirty="0" err="1" smtClean="0"/>
              <a:t>persistant</a:t>
            </a:r>
            <a:r>
              <a:rPr lang="en-US" sz="1500" dirty="0" smtClean="0"/>
              <a:t> is little less in all regions.</a:t>
            </a:r>
          </a:p>
          <a:p>
            <a:pPr marL="342900" indent="-342900">
              <a:buAutoNum type="arabicParenR"/>
            </a:pPr>
            <a:r>
              <a:rPr lang="en-US" sz="1500" dirty="0" smtClean="0"/>
              <a:t>Eventual: It designed to quick but looses the order.</a:t>
            </a:r>
          </a:p>
          <a:p>
            <a:pPr marL="342900" indent="-342900">
              <a:buAutoNum type="arabicParenR"/>
            </a:pPr>
            <a:r>
              <a:rPr lang="en-US" sz="1500" dirty="0" smtClean="0"/>
              <a:t>Bounded staleness: here we can configure that we can deliver your data in other region with some time. It will go with order and rate also good.</a:t>
            </a:r>
          </a:p>
          <a:p>
            <a:pPr marL="342900" indent="-342900">
              <a:buAutoNum type="arabicParenR"/>
            </a:pPr>
            <a:r>
              <a:rPr lang="en-US" sz="1500" dirty="0" smtClean="0"/>
              <a:t>Strong: it is the </a:t>
            </a:r>
            <a:r>
              <a:rPr lang="en-US" sz="1500" dirty="0" err="1" smtClean="0"/>
              <a:t>stronges</a:t>
            </a:r>
            <a:r>
              <a:rPr lang="en-US" sz="1500" dirty="0" smtClean="0"/>
              <a:t> </a:t>
            </a:r>
            <a:r>
              <a:rPr lang="en-US" sz="1500" dirty="0" err="1" smtClean="0"/>
              <a:t>consistacy</a:t>
            </a:r>
            <a:r>
              <a:rPr lang="en-US" sz="1500" dirty="0" smtClean="0"/>
              <a:t> we have.</a:t>
            </a:r>
          </a:p>
          <a:p>
            <a:pPr marL="0" indent="0">
              <a:buNone/>
            </a:pPr>
            <a:r>
              <a:rPr lang="en-US" sz="1500" dirty="0" smtClean="0"/>
              <a:t>Firewall: </a:t>
            </a:r>
            <a:r>
              <a:rPr lang="en-US" sz="1500" dirty="0" err="1" smtClean="0"/>
              <a:t>Vnet</a:t>
            </a:r>
            <a:r>
              <a:rPr lang="en-US" sz="1500" dirty="0" smtClean="0"/>
              <a:t> integration.</a:t>
            </a:r>
          </a:p>
          <a:p>
            <a:pPr marL="0" indent="0">
              <a:buNone/>
            </a:pPr>
            <a:r>
              <a:rPr lang="en-US" sz="1500" dirty="0" smtClean="0"/>
              <a:t>Keys: we can restore the keys at any time.</a:t>
            </a:r>
          </a:p>
          <a:p>
            <a:pPr marL="0" indent="0">
              <a:buNone/>
            </a:pPr>
            <a:r>
              <a:rPr lang="en-US" sz="1500" dirty="0" smtClean="0"/>
              <a:t>Native integration with search service:</a:t>
            </a:r>
          </a:p>
          <a:p>
            <a:pPr marL="0" indent="0">
              <a:buNone/>
            </a:pPr>
            <a:r>
              <a:rPr lang="en-US" sz="1500" dirty="0" smtClean="0"/>
              <a:t>Native integration with functions: </a:t>
            </a:r>
          </a:p>
          <a:p>
            <a:pPr marL="0" indent="0">
              <a:buNone/>
            </a:pPr>
            <a:endParaRPr lang="en-US" sz="1500" dirty="0"/>
          </a:p>
          <a:p>
            <a:pPr marL="0" indent="0">
              <a:buNone/>
            </a:pPr>
            <a:r>
              <a:rPr lang="en-US" sz="1500" dirty="0"/>
              <a:t>https://github.com/MarczakIO/azure4everyone-samples/tree/master/azure-cosmosdb-introduction/demo-3-families-sql</a:t>
            </a:r>
            <a:endParaRPr lang="en-US" sz="1500" dirty="0" smtClean="0"/>
          </a:p>
        </p:txBody>
      </p:sp>
    </p:spTree>
    <p:extLst>
      <p:ext uri="{BB962C8B-B14F-4D97-AF65-F5344CB8AC3E}">
        <p14:creationId xmlns:p14="http://schemas.microsoft.com/office/powerpoint/2010/main" val="28745876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92500" lnSpcReduction="20000"/>
          </a:bodyPr>
          <a:lstStyle/>
          <a:p>
            <a:pPr marL="0" indent="0">
              <a:buNone/>
            </a:pPr>
            <a:r>
              <a:rPr lang="en-US" sz="1500" dirty="0" err="1" smtClean="0"/>
              <a:t>Paas</a:t>
            </a:r>
            <a:r>
              <a:rPr lang="en-US" sz="1500" dirty="0" smtClean="0"/>
              <a:t> </a:t>
            </a:r>
            <a:r>
              <a:rPr lang="en-US" sz="1500" dirty="0" err="1" smtClean="0"/>
              <a:t>Mysql</a:t>
            </a:r>
            <a:r>
              <a:rPr lang="en-US" sz="1500" dirty="0" smtClean="0"/>
              <a:t>:</a:t>
            </a:r>
          </a:p>
          <a:p>
            <a:pPr>
              <a:buFont typeface="Wingdings" panose="05000000000000000000" pitchFamily="2" charset="2"/>
              <a:buChar char="à"/>
            </a:pPr>
            <a:r>
              <a:rPr lang="en-US" sz="1500" dirty="0" smtClean="0">
                <a:sym typeface="Wingdings" panose="05000000000000000000" pitchFamily="2" charset="2"/>
              </a:rPr>
              <a:t>Create </a:t>
            </a:r>
            <a:r>
              <a:rPr lang="en-US" sz="1500" dirty="0" err="1" smtClean="0">
                <a:sym typeface="Wingdings" panose="05000000000000000000" pitchFamily="2" charset="2"/>
              </a:rPr>
              <a:t>paas</a:t>
            </a:r>
            <a:r>
              <a:rPr lang="en-US" sz="1500" dirty="0" smtClean="0">
                <a:sym typeface="Wingdings" panose="05000000000000000000" pitchFamily="2" charset="2"/>
              </a:rPr>
              <a:t> </a:t>
            </a:r>
            <a:r>
              <a:rPr lang="en-US" sz="1500" dirty="0" err="1" smtClean="0">
                <a:sym typeface="Wingdings" panose="05000000000000000000" pitchFamily="2" charset="2"/>
              </a:rPr>
              <a:t>sql</a:t>
            </a:r>
            <a:r>
              <a:rPr lang="en-US" sz="1500" dirty="0" smtClean="0">
                <a:sym typeface="Wingdings" panose="05000000000000000000" pitchFamily="2" charset="2"/>
              </a:rPr>
              <a:t> database.</a:t>
            </a:r>
          </a:p>
          <a:p>
            <a:pPr marL="0" indent="0">
              <a:buNone/>
            </a:pPr>
            <a:r>
              <a:rPr lang="en-US" sz="1500" dirty="0" smtClean="0"/>
              <a:t>Download workbench with following:</a:t>
            </a:r>
          </a:p>
          <a:p>
            <a:pPr marL="0" indent="0">
              <a:buNone/>
            </a:pPr>
            <a:r>
              <a:rPr lang="en-US" sz="1500" dirty="0" smtClean="0">
                <a:hlinkClick r:id="rId2"/>
              </a:rPr>
              <a:t>https</a:t>
            </a:r>
            <a:r>
              <a:rPr lang="en-US" sz="1500" dirty="0">
                <a:hlinkClick r:id="rId2"/>
              </a:rPr>
              <a:t>://</a:t>
            </a:r>
            <a:r>
              <a:rPr lang="en-US" sz="1500" dirty="0" smtClean="0">
                <a:hlinkClick r:id="rId2"/>
              </a:rPr>
              <a:t>dev.mysql.com/get/Downloads/MySQLGUITools/mysql-workbench-community-8.0.29-winx64.msi</a:t>
            </a:r>
            <a:endParaRPr lang="en-US" sz="1500" dirty="0" smtClean="0"/>
          </a:p>
          <a:p>
            <a:pPr marL="0" indent="0">
              <a:buNone/>
            </a:pPr>
            <a:endParaRPr lang="en-US" sz="1500" dirty="0" smtClean="0"/>
          </a:p>
          <a:p>
            <a:pPr marL="0" indent="0">
              <a:buNone/>
            </a:pPr>
            <a:r>
              <a:rPr lang="en-US" sz="1500" dirty="0" smtClean="0"/>
              <a:t>create </a:t>
            </a:r>
            <a:r>
              <a:rPr lang="en-US" sz="1500" dirty="0"/>
              <a:t>database db1</a:t>
            </a:r>
            <a:r>
              <a:rPr lang="en-US" sz="1500" dirty="0" smtClean="0"/>
              <a:t>;</a:t>
            </a:r>
            <a:endParaRPr lang="en-US" sz="1500" dirty="0"/>
          </a:p>
          <a:p>
            <a:pPr marL="0" indent="0">
              <a:buNone/>
            </a:pPr>
            <a:r>
              <a:rPr lang="en-US" sz="1500" dirty="0"/>
              <a:t>use db1;</a:t>
            </a:r>
          </a:p>
          <a:p>
            <a:pPr marL="0" indent="0">
              <a:buNone/>
            </a:pPr>
            <a:endParaRPr lang="en-US" sz="1500" dirty="0"/>
          </a:p>
          <a:p>
            <a:pPr marL="0" indent="0">
              <a:buNone/>
            </a:pPr>
            <a:r>
              <a:rPr lang="en-US" sz="1500" dirty="0"/>
              <a:t>CREATE TABLE customers</a:t>
            </a:r>
          </a:p>
          <a:p>
            <a:pPr marL="0" indent="0">
              <a:buNone/>
            </a:pPr>
            <a:r>
              <a:rPr lang="en-US" sz="1500" dirty="0"/>
              <a:t>(id </a:t>
            </a:r>
            <a:r>
              <a:rPr lang="en-US" sz="1500" dirty="0" err="1"/>
              <a:t>int</a:t>
            </a:r>
            <a:r>
              <a:rPr lang="en-US" sz="1500" dirty="0"/>
              <a:t>(10),</a:t>
            </a:r>
          </a:p>
          <a:p>
            <a:pPr marL="0" indent="0">
              <a:buNone/>
            </a:pPr>
            <a:r>
              <a:rPr lang="en-US" sz="1500" dirty="0"/>
              <a:t> name </a:t>
            </a:r>
            <a:r>
              <a:rPr lang="en-US" sz="1500" dirty="0" err="1"/>
              <a:t>varchar</a:t>
            </a:r>
            <a:r>
              <a:rPr lang="en-US" sz="1500" dirty="0"/>
              <a:t>(50),</a:t>
            </a:r>
          </a:p>
          <a:p>
            <a:pPr marL="0" indent="0">
              <a:buNone/>
            </a:pPr>
            <a:r>
              <a:rPr lang="en-US" sz="1500" dirty="0"/>
              <a:t> city </a:t>
            </a:r>
            <a:r>
              <a:rPr lang="en-US" sz="1500" dirty="0" err="1"/>
              <a:t>varchar</a:t>
            </a:r>
            <a:r>
              <a:rPr lang="en-US" sz="1500" dirty="0"/>
              <a:t>(50),</a:t>
            </a:r>
          </a:p>
          <a:p>
            <a:pPr marL="0" indent="0">
              <a:buNone/>
            </a:pPr>
            <a:r>
              <a:rPr lang="en-US" sz="1500" dirty="0"/>
              <a:t> PRIMARY KEY (id)</a:t>
            </a:r>
          </a:p>
          <a:p>
            <a:pPr marL="0" indent="0">
              <a:buNone/>
            </a:pPr>
            <a:r>
              <a:rPr lang="en-US" sz="1500" dirty="0"/>
              <a:t>);</a:t>
            </a:r>
          </a:p>
          <a:p>
            <a:pPr marL="0" indent="0">
              <a:buNone/>
            </a:pPr>
            <a:r>
              <a:rPr lang="en-US" sz="1500" dirty="0"/>
              <a:t>ALTER TABLE customers</a:t>
            </a:r>
          </a:p>
          <a:p>
            <a:pPr marL="0" indent="0">
              <a:buNone/>
            </a:pPr>
            <a:r>
              <a:rPr lang="en-US" sz="1500" dirty="0"/>
              <a:t>ADD age </a:t>
            </a:r>
            <a:r>
              <a:rPr lang="en-US" sz="1500" dirty="0" err="1"/>
              <a:t>varchar</a:t>
            </a:r>
            <a:r>
              <a:rPr lang="en-US" sz="1500" dirty="0"/>
              <a:t>(50);</a:t>
            </a:r>
          </a:p>
          <a:p>
            <a:pPr marL="0" indent="0">
              <a:buNone/>
            </a:pPr>
            <a:r>
              <a:rPr lang="en-US" sz="1500" dirty="0"/>
              <a:t>insert into customers values (101, '</a:t>
            </a:r>
            <a:r>
              <a:rPr lang="en-US" sz="1500" dirty="0" err="1"/>
              <a:t>chand</a:t>
            </a:r>
            <a:r>
              <a:rPr lang="en-US" sz="1500" dirty="0"/>
              <a:t>', '</a:t>
            </a:r>
            <a:r>
              <a:rPr lang="en-US" sz="1500" dirty="0" err="1"/>
              <a:t>hyd</a:t>
            </a:r>
            <a:r>
              <a:rPr lang="en-US" sz="1500" dirty="0"/>
              <a:t>');</a:t>
            </a:r>
          </a:p>
          <a:p>
            <a:pPr marL="0" indent="0">
              <a:buNone/>
            </a:pPr>
            <a:endParaRPr lang="en-US" sz="1500" dirty="0"/>
          </a:p>
          <a:p>
            <a:pPr marL="0" indent="0">
              <a:buNone/>
            </a:pPr>
            <a:r>
              <a:rPr lang="en-US" sz="1500" dirty="0"/>
              <a:t>delete from customers where id=101;</a:t>
            </a:r>
          </a:p>
          <a:p>
            <a:pPr marL="0" indent="0">
              <a:buNone/>
            </a:pPr>
            <a:endParaRPr lang="en-US" sz="1500" dirty="0"/>
          </a:p>
          <a:p>
            <a:pPr marL="0" indent="0">
              <a:buNone/>
            </a:pPr>
            <a:r>
              <a:rPr lang="en-US" sz="1500" dirty="0"/>
              <a:t>SELECT * FROM  customers;</a:t>
            </a:r>
          </a:p>
          <a:p>
            <a:pPr marL="0" indent="0">
              <a:buNone/>
            </a:pPr>
            <a:r>
              <a:rPr lang="en-US" sz="1500" dirty="0"/>
              <a:t>drop table customers</a:t>
            </a:r>
            <a:r>
              <a:rPr lang="en-US" sz="1500" dirty="0" smtClean="0"/>
              <a:t>;</a:t>
            </a:r>
          </a:p>
          <a:p>
            <a:pPr marL="0" indent="0">
              <a:buNone/>
            </a:pPr>
            <a:r>
              <a:rPr lang="en-US" sz="1500" dirty="0">
                <a:hlinkClick r:id="rId3"/>
              </a:rPr>
              <a:t>https://</a:t>
            </a:r>
            <a:r>
              <a:rPr lang="en-US" sz="1500" dirty="0" smtClean="0">
                <a:hlinkClick r:id="rId3"/>
              </a:rPr>
              <a:t>study.com/academy/lesson/mysql-commands-list-examples.html</a:t>
            </a:r>
            <a:endParaRPr lang="en-US" sz="1500" dirty="0" smtClean="0"/>
          </a:p>
          <a:p>
            <a:pPr marL="0" indent="0">
              <a:buNone/>
            </a:pPr>
            <a:endParaRPr lang="en-US" sz="1500" dirty="0"/>
          </a:p>
        </p:txBody>
      </p:sp>
    </p:spTree>
    <p:extLst>
      <p:ext uri="{BB962C8B-B14F-4D97-AF65-F5344CB8AC3E}">
        <p14:creationId xmlns:p14="http://schemas.microsoft.com/office/powerpoint/2010/main" val="20763577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Postgresql</a:t>
            </a:r>
            <a:r>
              <a:rPr lang="en-US" sz="1500" dirty="0" smtClean="0"/>
              <a:t>: </a:t>
            </a:r>
          </a:p>
          <a:p>
            <a:pPr marL="0" indent="0">
              <a:buNone/>
            </a:pPr>
            <a:r>
              <a:rPr lang="en-US" sz="1500" dirty="0" smtClean="0"/>
              <a:t>Create </a:t>
            </a:r>
            <a:r>
              <a:rPr lang="en-US" sz="1500" dirty="0" err="1" smtClean="0"/>
              <a:t>postsql</a:t>
            </a:r>
            <a:r>
              <a:rPr lang="en-US" sz="1500" dirty="0" smtClean="0"/>
              <a:t> from portal.</a:t>
            </a:r>
          </a:p>
          <a:p>
            <a:pPr marL="0" indent="0">
              <a:buNone/>
            </a:pPr>
            <a:r>
              <a:rPr lang="en-US" sz="1500" dirty="0" smtClean="0"/>
              <a:t>Install pgadmin4</a:t>
            </a:r>
          </a:p>
          <a:p>
            <a:pPr marL="0" indent="0">
              <a:buNone/>
            </a:pPr>
            <a:endParaRPr lang="en-US" sz="1500" dirty="0"/>
          </a:p>
          <a:p>
            <a:pPr marL="0" indent="0">
              <a:buNone/>
            </a:pPr>
            <a:r>
              <a:rPr lang="en-US" sz="1500" dirty="0"/>
              <a:t>CREATE DATABASE </a:t>
            </a:r>
            <a:r>
              <a:rPr lang="en-US" sz="1500" dirty="0" err="1"/>
              <a:t>dbname</a:t>
            </a:r>
            <a:r>
              <a:rPr lang="en-US" sz="1500" dirty="0" smtClean="0"/>
              <a:t>;</a:t>
            </a:r>
          </a:p>
          <a:p>
            <a:pPr marL="0" indent="0">
              <a:buNone/>
            </a:pPr>
            <a:r>
              <a:rPr lang="en-US" sz="1500" dirty="0"/>
              <a:t>\c </a:t>
            </a:r>
            <a:r>
              <a:rPr lang="en-US" sz="1500" dirty="0" err="1"/>
              <a:t>testdb</a:t>
            </a:r>
            <a:r>
              <a:rPr lang="en-US" sz="1500" dirty="0" smtClean="0"/>
              <a:t>;</a:t>
            </a:r>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err="1" smtClean="0"/>
              <a:t>KeyVault</a:t>
            </a:r>
            <a:r>
              <a:rPr lang="en-US" sz="1500" dirty="0" smtClean="0"/>
              <a:t>:</a:t>
            </a:r>
            <a:endParaRPr lang="en-US" sz="1500" dirty="0"/>
          </a:p>
        </p:txBody>
      </p:sp>
    </p:spTree>
    <p:extLst>
      <p:ext uri="{BB962C8B-B14F-4D97-AF65-F5344CB8AC3E}">
        <p14:creationId xmlns:p14="http://schemas.microsoft.com/office/powerpoint/2010/main" val="34846355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ADLS:</a:t>
            </a:r>
          </a:p>
          <a:p>
            <a:pPr>
              <a:buFont typeface="Wingdings" panose="05000000000000000000" pitchFamily="2" charset="2"/>
              <a:buChar char="à"/>
            </a:pPr>
            <a:r>
              <a:rPr lang="en-US" sz="1500" dirty="0" smtClean="0">
                <a:sym typeface="Wingdings" panose="05000000000000000000" pitchFamily="2" charset="2"/>
              </a:rPr>
              <a:t>Data storage solution designed for big data analytics.</a:t>
            </a:r>
          </a:p>
          <a:p>
            <a:pPr>
              <a:buFont typeface="Wingdings" panose="05000000000000000000" pitchFamily="2" charset="2"/>
              <a:buChar char="à"/>
            </a:pPr>
            <a:r>
              <a:rPr lang="en-US" sz="1500" dirty="0" smtClean="0">
                <a:sym typeface="Wingdings" panose="05000000000000000000" pitchFamily="2" charset="2"/>
              </a:rPr>
              <a:t>Gen2 has been evolved from gen1 which is azure build in blob storage.</a:t>
            </a:r>
          </a:p>
          <a:p>
            <a:pPr>
              <a:buFont typeface="Wingdings" panose="05000000000000000000" pitchFamily="2" charset="2"/>
              <a:buChar char="à"/>
            </a:pPr>
            <a:r>
              <a:rPr lang="en-US" sz="1500" dirty="0" smtClean="0">
                <a:sym typeface="Wingdings" panose="05000000000000000000" pitchFamily="2" charset="2"/>
              </a:rPr>
              <a:t>Gen2 is </a:t>
            </a:r>
            <a:r>
              <a:rPr lang="en-US" sz="1500" dirty="0" err="1" smtClean="0">
                <a:sym typeface="Wingdings" panose="05000000000000000000" pitchFamily="2" charset="2"/>
              </a:rPr>
              <a:t>inhirated</a:t>
            </a:r>
            <a:r>
              <a:rPr lang="en-US" sz="1500" dirty="0" smtClean="0">
                <a:sym typeface="Wingdings" panose="05000000000000000000" pitchFamily="2" charset="2"/>
              </a:rPr>
              <a:t> from azure blob storage but still some of the feature which are not supported such as encryption, soft delete, versioning, and customer provided keys.</a:t>
            </a: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The structure is typically like file storage. And it is compatible with </a:t>
            </a:r>
            <a:r>
              <a:rPr lang="en-US" sz="1500" dirty="0" err="1" smtClean="0">
                <a:sym typeface="Wingdings" panose="05000000000000000000" pitchFamily="2" charset="2"/>
              </a:rPr>
              <a:t>hadoop</a:t>
            </a:r>
            <a:r>
              <a:rPr lang="en-US" sz="1500" dirty="0" smtClean="0">
                <a:sym typeface="Wingdings" panose="05000000000000000000" pitchFamily="2" charset="2"/>
              </a:rPr>
              <a:t>. That’s the reason it is used in big data analysis.</a:t>
            </a:r>
            <a:endParaRPr lang="en-US" sz="1500" dirty="0" smtClean="0"/>
          </a:p>
        </p:txBody>
      </p:sp>
      <p:pic>
        <p:nvPicPr>
          <p:cNvPr id="2" name="Picture 1"/>
          <p:cNvPicPr>
            <a:picLocks noChangeAspect="1"/>
          </p:cNvPicPr>
          <p:nvPr/>
        </p:nvPicPr>
        <p:blipFill>
          <a:blip r:embed="rId2"/>
          <a:stretch>
            <a:fillRect/>
          </a:stretch>
        </p:blipFill>
        <p:spPr>
          <a:xfrm>
            <a:off x="1197736" y="2546799"/>
            <a:ext cx="9510646" cy="3725213"/>
          </a:xfrm>
          <a:prstGeom prst="rect">
            <a:avLst/>
          </a:prstGeom>
        </p:spPr>
      </p:pic>
    </p:spTree>
    <p:extLst>
      <p:ext uri="{BB962C8B-B14F-4D97-AF65-F5344CB8AC3E}">
        <p14:creationId xmlns:p14="http://schemas.microsoft.com/office/powerpoint/2010/main" val="33344566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Feature of ADLS: </a:t>
            </a:r>
          </a:p>
          <a:p>
            <a:pPr marL="342900" indent="-342900">
              <a:buAutoNum type="arabicParenR"/>
            </a:pPr>
            <a:r>
              <a:rPr lang="en-US" sz="1500" dirty="0" err="1" smtClean="0"/>
              <a:t>Hadoop</a:t>
            </a:r>
            <a:r>
              <a:rPr lang="en-US" sz="1500" dirty="0" smtClean="0"/>
              <a:t> compatible</a:t>
            </a:r>
          </a:p>
          <a:p>
            <a:pPr marL="342900" indent="-342900">
              <a:buAutoNum type="arabicParenR"/>
            </a:pPr>
            <a:r>
              <a:rPr lang="en-US" sz="1500" dirty="0" smtClean="0"/>
              <a:t>POSIX Permissions: It allows accessing the files and directories in the storage with </a:t>
            </a:r>
            <a:r>
              <a:rPr lang="en-US" sz="1500" dirty="0" err="1" smtClean="0"/>
              <a:t>acl’s</a:t>
            </a:r>
            <a:r>
              <a:rPr lang="en-US" sz="1500" dirty="0" smtClean="0"/>
              <a:t>.</a:t>
            </a:r>
          </a:p>
          <a:p>
            <a:pPr marL="342900" indent="-342900">
              <a:buAutoNum type="arabicParenR"/>
            </a:pPr>
            <a:r>
              <a:rPr lang="en-US" sz="1500" dirty="0" smtClean="0"/>
              <a:t>It is cost effective.</a:t>
            </a:r>
          </a:p>
          <a:p>
            <a:pPr marL="342900" indent="-342900">
              <a:buAutoNum type="arabicParenR"/>
            </a:pPr>
            <a:r>
              <a:rPr lang="en-US" sz="1500" dirty="0" err="1" smtClean="0"/>
              <a:t>Optimised</a:t>
            </a:r>
            <a:r>
              <a:rPr lang="en-US" sz="1500" dirty="0" smtClean="0"/>
              <a:t> driver.</a:t>
            </a:r>
          </a:p>
          <a:p>
            <a:pPr marL="342900" indent="-342900">
              <a:buAutoNum type="arabicParenR"/>
            </a:pPr>
            <a:r>
              <a:rPr lang="en-US" sz="1500" dirty="0" smtClean="0"/>
              <a:t>Access </a:t>
            </a:r>
            <a:r>
              <a:rPr lang="en-US" sz="1500" dirty="0" err="1" smtClean="0"/>
              <a:t>Tiering</a:t>
            </a:r>
            <a:r>
              <a:rPr lang="en-US" sz="1500" dirty="0" smtClean="0"/>
              <a:t> (Hot, cold and archive)</a:t>
            </a:r>
          </a:p>
          <a:p>
            <a:pPr marL="0" indent="0">
              <a:buNone/>
            </a:pPr>
            <a:endParaRPr lang="en-US" sz="1500" dirty="0"/>
          </a:p>
          <a:p>
            <a:pPr marL="0" indent="0">
              <a:buNone/>
            </a:pPr>
            <a:r>
              <a:rPr lang="en-US" sz="1500" dirty="0" smtClean="0"/>
              <a:t>Demo:</a:t>
            </a:r>
            <a:endParaRPr lang="en-US" sz="1500" dirty="0"/>
          </a:p>
        </p:txBody>
      </p:sp>
    </p:spTree>
    <p:extLst>
      <p:ext uri="{BB962C8B-B14F-4D97-AF65-F5344CB8AC3E}">
        <p14:creationId xmlns:p14="http://schemas.microsoft.com/office/powerpoint/2010/main" val="5382897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Data Factory:</a:t>
            </a:r>
          </a:p>
          <a:p>
            <a:pPr>
              <a:buFont typeface="Wingdings" panose="05000000000000000000" pitchFamily="2" charset="2"/>
              <a:buChar char="à"/>
            </a:pPr>
            <a:r>
              <a:rPr lang="en-US" sz="1500" dirty="0" smtClean="0">
                <a:sym typeface="Wingdings" panose="05000000000000000000" pitchFamily="2" charset="2"/>
              </a:rPr>
              <a:t>It is service delivered by azure that allows you to create data integration in multiple sources of data. In simple it is a service that allows to move data from one to another service in azure.</a:t>
            </a:r>
          </a:p>
          <a:p>
            <a:pPr marL="0" indent="0">
              <a:buNone/>
            </a:pPr>
            <a:r>
              <a:rPr lang="en-US" sz="1500" dirty="0" smtClean="0">
                <a:sym typeface="Wingdings" panose="05000000000000000000" pitchFamily="2" charset="2"/>
              </a:rPr>
              <a:t>EG:</a:t>
            </a:r>
            <a:endParaRPr lang="en-US" sz="1500" dirty="0"/>
          </a:p>
        </p:txBody>
      </p:sp>
      <p:pic>
        <p:nvPicPr>
          <p:cNvPr id="2" name="Picture 1"/>
          <p:cNvPicPr>
            <a:picLocks noChangeAspect="1"/>
          </p:cNvPicPr>
          <p:nvPr/>
        </p:nvPicPr>
        <p:blipFill>
          <a:blip r:embed="rId2"/>
          <a:stretch>
            <a:fillRect/>
          </a:stretch>
        </p:blipFill>
        <p:spPr>
          <a:xfrm>
            <a:off x="1240866" y="2015569"/>
            <a:ext cx="10633455" cy="4433996"/>
          </a:xfrm>
          <a:prstGeom prst="rect">
            <a:avLst/>
          </a:prstGeom>
        </p:spPr>
      </p:pic>
    </p:spTree>
    <p:extLst>
      <p:ext uri="{BB962C8B-B14F-4D97-AF65-F5344CB8AC3E}">
        <p14:creationId xmlns:p14="http://schemas.microsoft.com/office/powerpoint/2010/main" val="30397773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Factory: See the diagram for understanding the flow of data factory. </a:t>
            </a:r>
            <a:endParaRPr lang="en-US" sz="1500" dirty="0"/>
          </a:p>
        </p:txBody>
      </p:sp>
      <p:pic>
        <p:nvPicPr>
          <p:cNvPr id="2" name="Picture 1"/>
          <p:cNvPicPr>
            <a:picLocks noChangeAspect="1"/>
          </p:cNvPicPr>
          <p:nvPr/>
        </p:nvPicPr>
        <p:blipFill>
          <a:blip r:embed="rId2"/>
          <a:stretch>
            <a:fillRect/>
          </a:stretch>
        </p:blipFill>
        <p:spPr>
          <a:xfrm>
            <a:off x="1352283" y="1764406"/>
            <a:ext cx="9796328" cy="4868214"/>
          </a:xfrm>
          <a:prstGeom prst="rect">
            <a:avLst/>
          </a:prstGeom>
        </p:spPr>
      </p:pic>
    </p:spTree>
    <p:extLst>
      <p:ext uri="{BB962C8B-B14F-4D97-AF65-F5344CB8AC3E}">
        <p14:creationId xmlns:p14="http://schemas.microsoft.com/office/powerpoint/2010/main" val="34491088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a:t>Data Factory: Sometimes it would be more than one activities, that you see in second diagram</a:t>
            </a:r>
            <a:r>
              <a:rPr lang="en-US" sz="1500" dirty="0" smtClean="0"/>
              <a:t>. The following is sources are different in all the activities.</a:t>
            </a:r>
            <a:endParaRPr lang="en-US" sz="1500" dirty="0"/>
          </a:p>
        </p:txBody>
      </p:sp>
      <p:pic>
        <p:nvPicPr>
          <p:cNvPr id="2" name="Picture 1"/>
          <p:cNvPicPr>
            <a:picLocks noChangeAspect="1"/>
          </p:cNvPicPr>
          <p:nvPr/>
        </p:nvPicPr>
        <p:blipFill>
          <a:blip r:embed="rId2"/>
          <a:stretch>
            <a:fillRect/>
          </a:stretch>
        </p:blipFill>
        <p:spPr>
          <a:xfrm>
            <a:off x="798490" y="1374040"/>
            <a:ext cx="10889288" cy="4838742"/>
          </a:xfrm>
          <a:prstGeom prst="rect">
            <a:avLst/>
          </a:prstGeom>
        </p:spPr>
      </p:pic>
    </p:spTree>
    <p:extLst>
      <p:ext uri="{BB962C8B-B14F-4D97-AF65-F5344CB8AC3E}">
        <p14:creationId xmlns:p14="http://schemas.microsoft.com/office/powerpoint/2010/main" val="5144134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fontScale="92500" lnSpcReduction="20000"/>
          </a:bodyPr>
          <a:lstStyle/>
          <a:p>
            <a:pPr>
              <a:buFont typeface="Wingdings" panose="05000000000000000000" pitchFamily="2" charset="2"/>
              <a:buChar char="à"/>
            </a:pPr>
            <a:r>
              <a:rPr lang="en-US" sz="1500" dirty="0" smtClean="0">
                <a:sym typeface="Wingdings" panose="05000000000000000000" pitchFamily="2" charset="2"/>
              </a:rPr>
              <a:t>The first cloud which introduced is sales force. In year 2000’s. but it is </a:t>
            </a:r>
            <a:r>
              <a:rPr lang="en-US" sz="1500" dirty="0" err="1" smtClean="0">
                <a:sym typeface="Wingdings" panose="05000000000000000000" pitchFamily="2" charset="2"/>
              </a:rPr>
              <a:t>saas</a:t>
            </a:r>
            <a:r>
              <a:rPr lang="en-US" sz="1500" dirty="0" smtClean="0">
                <a:sym typeface="Wingdings" panose="05000000000000000000" pitchFamily="2" charset="2"/>
              </a:rPr>
              <a:t> based cloud</a:t>
            </a:r>
          </a:p>
          <a:p>
            <a:pPr>
              <a:buFont typeface="Wingdings" panose="05000000000000000000" pitchFamily="2" charset="2"/>
              <a:buChar char="à"/>
            </a:pPr>
            <a:r>
              <a:rPr lang="en-US" sz="1500" dirty="0" smtClean="0">
                <a:sym typeface="Wingdings" panose="05000000000000000000" pitchFamily="2" charset="2"/>
              </a:rPr>
              <a:t>The public cloud intruded by </a:t>
            </a:r>
            <a:r>
              <a:rPr lang="en-US" sz="1500" dirty="0" err="1" smtClean="0">
                <a:sym typeface="Wingdings" panose="05000000000000000000" pitchFamily="2" charset="2"/>
              </a:rPr>
              <a:t>aws</a:t>
            </a:r>
            <a:r>
              <a:rPr lang="en-US" sz="1500" dirty="0" smtClean="0">
                <a:sym typeface="Wingdings" panose="05000000000000000000" pitchFamily="2" charset="2"/>
              </a:rPr>
              <a:t> in 2006 march 3.</a:t>
            </a:r>
          </a:p>
          <a:p>
            <a:pPr>
              <a:buFont typeface="Wingdings" panose="05000000000000000000" pitchFamily="2" charset="2"/>
              <a:buChar char="à"/>
            </a:pPr>
            <a:r>
              <a:rPr lang="en-US" sz="1500" dirty="0" smtClean="0">
                <a:sym typeface="Wingdings" panose="05000000000000000000" pitchFamily="2" charset="2"/>
              </a:rPr>
              <a:t>Azure introduced on 2010 </a:t>
            </a:r>
            <a:r>
              <a:rPr lang="en-US" sz="1500" dirty="0" err="1" smtClean="0">
                <a:sym typeface="Wingdings" panose="05000000000000000000" pitchFamily="2" charset="2"/>
              </a:rPr>
              <a:t>feb</a:t>
            </a:r>
            <a:r>
              <a:rPr lang="en-US" sz="1500" dirty="0" smtClean="0">
                <a:sym typeface="Wingdings" panose="05000000000000000000" pitchFamily="2" charset="2"/>
              </a:rPr>
              <a:t> 1.</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Region:</a:t>
            </a:r>
          </a:p>
          <a:p>
            <a:pPr marL="0" indent="0">
              <a:buNone/>
            </a:pPr>
            <a:r>
              <a:rPr lang="en-US" sz="1500" dirty="0" smtClean="0">
                <a:sym typeface="Wingdings" panose="05000000000000000000" pitchFamily="2" charset="2"/>
              </a:rPr>
              <a:t>Zones:</a:t>
            </a:r>
          </a:p>
          <a:p>
            <a:pPr marL="0" indent="0">
              <a:buNone/>
            </a:pPr>
            <a:r>
              <a:rPr lang="en-US" sz="1500" dirty="0" err="1" smtClean="0">
                <a:sym typeface="Wingdings" panose="05000000000000000000" pitchFamily="2" charset="2"/>
              </a:rPr>
              <a:t>DataCenter</a:t>
            </a:r>
            <a:r>
              <a:rPr lang="en-US" sz="1500" dirty="0" smtClean="0">
                <a:sym typeface="Wingdings" panose="05000000000000000000" pitchFamily="2" charset="2"/>
              </a:rPr>
              <a:t>:</a:t>
            </a:r>
            <a:endParaRPr lang="en-US" sz="1500" dirty="0">
              <a:sym typeface="Wingdings" panose="05000000000000000000" pitchFamily="2" charset="2"/>
            </a:endParaRPr>
          </a:p>
          <a:p>
            <a:pPr marL="0" indent="0">
              <a:buNone/>
            </a:pPr>
            <a:r>
              <a:rPr lang="en-US" sz="1500" dirty="0" smtClean="0">
                <a:sym typeface="Wingdings" panose="05000000000000000000" pitchFamily="2" charset="2"/>
              </a:rPr>
              <a:t>Internet/ intranet</a:t>
            </a:r>
          </a:p>
          <a:p>
            <a:pPr marL="0" indent="0">
              <a:buNone/>
            </a:pPr>
            <a:r>
              <a:rPr lang="en-US" sz="1500" dirty="0" smtClean="0">
                <a:sym typeface="Wingdings" panose="05000000000000000000" pitchFamily="2" charset="2"/>
              </a:rPr>
              <a:t>Create azure Account</a:t>
            </a:r>
            <a:endParaRPr lang="en-US" sz="1500" dirty="0">
              <a:sym typeface="Wingdings" panose="05000000000000000000" pitchFamily="2" charset="2"/>
            </a:endParaRPr>
          </a:p>
          <a:p>
            <a:pPr marL="0" indent="0">
              <a:buNone/>
            </a:pPr>
            <a:r>
              <a:rPr lang="en-US" sz="1500" dirty="0" smtClean="0">
                <a:sym typeface="Wingdings" panose="05000000000000000000" pitchFamily="2" charset="2"/>
              </a:rPr>
              <a:t>Azure cloud architecture</a:t>
            </a:r>
          </a:p>
          <a:p>
            <a:pPr marL="0" indent="0">
              <a:buNone/>
            </a:pPr>
            <a:r>
              <a:rPr lang="en-US" sz="1500" dirty="0" smtClean="0">
                <a:sym typeface="Wingdings" panose="05000000000000000000" pitchFamily="2" charset="2"/>
              </a:rPr>
              <a:t>Difference b/w resource and services.</a:t>
            </a:r>
          </a:p>
          <a:p>
            <a:pPr marL="0" indent="0">
              <a:buNone/>
            </a:pPr>
            <a:r>
              <a:rPr lang="en-US" sz="1500" dirty="0" smtClean="0">
                <a:sym typeface="Wingdings" panose="05000000000000000000" pitchFamily="2" charset="2"/>
              </a:rPr>
              <a:t>About azure UI (all shortcuts, search, temp storage)</a:t>
            </a:r>
          </a:p>
          <a:p>
            <a:pPr marL="0" indent="0">
              <a:buNone/>
            </a:pPr>
            <a:r>
              <a:rPr lang="en-US" sz="1500" dirty="0" smtClean="0">
                <a:sym typeface="Wingdings" panose="05000000000000000000" pitchFamily="2" charset="2"/>
              </a:rPr>
              <a:t>Ways to connect to azure</a:t>
            </a:r>
          </a:p>
          <a:p>
            <a:pPr marL="0" indent="0">
              <a:buNone/>
            </a:pPr>
            <a:r>
              <a:rPr lang="en-US" sz="1500" dirty="0" smtClean="0">
                <a:sym typeface="Wingdings" panose="05000000000000000000" pitchFamily="2" charset="2"/>
              </a:rPr>
              <a:t>Cloud shell</a:t>
            </a:r>
          </a:p>
          <a:p>
            <a:pPr marL="0" indent="0">
              <a:buNone/>
            </a:pPr>
            <a:r>
              <a:rPr lang="en-US" sz="1500" dirty="0" smtClean="0">
                <a:sym typeface="Wingdings" panose="05000000000000000000" pitchFamily="2" charset="2"/>
              </a:rPr>
              <a:t>Install of </a:t>
            </a:r>
            <a:r>
              <a:rPr lang="en-US" sz="1500" dirty="0" err="1" smtClean="0">
                <a:sym typeface="Wingdings" panose="05000000000000000000" pitchFamily="2" charset="2"/>
              </a:rPr>
              <a:t>az</a:t>
            </a:r>
            <a:r>
              <a:rPr lang="en-US" sz="1500" dirty="0" smtClean="0">
                <a:sym typeface="Wingdings" panose="05000000000000000000" pitchFamily="2" charset="2"/>
              </a:rPr>
              <a:t> cli, </a:t>
            </a:r>
            <a:r>
              <a:rPr lang="en-US" sz="1500" dirty="0" err="1" smtClean="0">
                <a:sym typeface="Wingdings" panose="05000000000000000000" pitchFamily="2" charset="2"/>
              </a:rPr>
              <a:t>powershell</a:t>
            </a: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RG</a:t>
            </a:r>
          </a:p>
          <a:p>
            <a:pPr marL="0" indent="0">
              <a:buNone/>
            </a:pPr>
            <a:r>
              <a:rPr lang="en-US" sz="1500" dirty="0" smtClean="0">
                <a:sym typeface="Wingdings" panose="05000000000000000000" pitchFamily="2" charset="2"/>
              </a:rPr>
              <a:t>Tags</a:t>
            </a:r>
          </a:p>
          <a:p>
            <a:pPr marL="0" indent="0">
              <a:buNone/>
            </a:pPr>
            <a:r>
              <a:rPr lang="en-US" sz="1500" dirty="0" err="1"/>
              <a:t>Paas</a:t>
            </a:r>
            <a:r>
              <a:rPr lang="en-US" sz="1500" dirty="0"/>
              <a:t>, IAAS, SAAS</a:t>
            </a:r>
          </a:p>
          <a:p>
            <a:pPr marL="0" indent="0">
              <a:buNone/>
            </a:pPr>
            <a:endParaRPr lang="en-US" sz="1500" dirty="0"/>
          </a:p>
          <a:p>
            <a:pPr marL="0" indent="0">
              <a:buNone/>
            </a:pPr>
            <a:r>
              <a:rPr lang="en-US" sz="1500" dirty="0"/>
              <a:t>Networking</a:t>
            </a:r>
          </a:p>
          <a:p>
            <a:pPr marL="0" indent="0">
              <a:buNone/>
            </a:pPr>
            <a:r>
              <a:rPr lang="en-US" sz="1500" dirty="0"/>
              <a:t>LAN</a:t>
            </a:r>
          </a:p>
          <a:p>
            <a:pPr marL="0" indent="0">
              <a:buNone/>
            </a:pPr>
            <a:r>
              <a:rPr lang="en-US" sz="1500" dirty="0"/>
              <a:t>Internet application/intranet </a:t>
            </a:r>
            <a:r>
              <a:rPr lang="en-US" sz="1500" dirty="0" err="1"/>
              <a:t>applicaiton</a:t>
            </a:r>
            <a:endParaRPr lang="en-US" sz="1500" dirty="0"/>
          </a:p>
          <a:p>
            <a:pPr marL="0" indent="0">
              <a:buNone/>
            </a:pPr>
            <a:endParaRPr lang="en-US" sz="1500" dirty="0">
              <a:sym typeface="Wingdings" panose="05000000000000000000" pitchFamily="2" charset="2"/>
            </a:endParaRPr>
          </a:p>
          <a:p>
            <a:pPr marL="0" indent="0">
              <a:buNone/>
            </a:pPr>
            <a:endParaRPr lang="en-US" sz="1500" dirty="0"/>
          </a:p>
        </p:txBody>
      </p:sp>
      <p:pic>
        <p:nvPicPr>
          <p:cNvPr id="2" name="Picture 1"/>
          <p:cNvPicPr>
            <a:picLocks noChangeAspect="1"/>
          </p:cNvPicPr>
          <p:nvPr/>
        </p:nvPicPr>
        <p:blipFill>
          <a:blip r:embed="rId2"/>
          <a:stretch>
            <a:fillRect/>
          </a:stretch>
        </p:blipFill>
        <p:spPr>
          <a:xfrm>
            <a:off x="4297494" y="1519707"/>
            <a:ext cx="7668748" cy="4897795"/>
          </a:xfrm>
          <a:prstGeom prst="rect">
            <a:avLst/>
          </a:prstGeom>
        </p:spPr>
      </p:pic>
    </p:spTree>
    <p:extLst>
      <p:ext uri="{BB962C8B-B14F-4D97-AF65-F5344CB8AC3E}">
        <p14:creationId xmlns:p14="http://schemas.microsoft.com/office/powerpoint/2010/main" val="5879923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a:t>Data </a:t>
            </a:r>
            <a:r>
              <a:rPr lang="en-US" sz="1500" dirty="0" smtClean="0"/>
              <a:t>Factory: If the data is pulling in single source, then the diagram would be…</a:t>
            </a:r>
            <a:endParaRPr lang="en-US" sz="1500" dirty="0"/>
          </a:p>
        </p:txBody>
      </p:sp>
      <p:pic>
        <p:nvPicPr>
          <p:cNvPr id="2" name="Picture 1"/>
          <p:cNvPicPr>
            <a:picLocks noChangeAspect="1"/>
          </p:cNvPicPr>
          <p:nvPr/>
        </p:nvPicPr>
        <p:blipFill>
          <a:blip r:embed="rId2"/>
          <a:stretch>
            <a:fillRect/>
          </a:stretch>
        </p:blipFill>
        <p:spPr>
          <a:xfrm>
            <a:off x="567576" y="917887"/>
            <a:ext cx="11164172" cy="5436696"/>
          </a:xfrm>
          <a:prstGeom prst="rect">
            <a:avLst/>
          </a:prstGeom>
        </p:spPr>
      </p:pic>
    </p:spTree>
    <p:extLst>
      <p:ext uri="{BB962C8B-B14F-4D97-AF65-F5344CB8AC3E}">
        <p14:creationId xmlns:p14="http://schemas.microsoft.com/office/powerpoint/2010/main" val="399170137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Factory:</a:t>
            </a:r>
          </a:p>
          <a:p>
            <a:pPr marL="0" indent="0">
              <a:buNone/>
            </a:pPr>
            <a:r>
              <a:rPr lang="en-US" sz="1500" dirty="0" smtClean="0"/>
              <a:t>Demo: </a:t>
            </a:r>
            <a:r>
              <a:rPr lang="en-US" sz="1500" dirty="0" err="1" smtClean="0"/>
              <a:t>Prerequisits</a:t>
            </a:r>
            <a:r>
              <a:rPr lang="en-US" sz="1500" dirty="0"/>
              <a:t> </a:t>
            </a:r>
            <a:r>
              <a:rPr lang="en-US" sz="1500" dirty="0" smtClean="0"/>
              <a:t>are data factory, storage account, </a:t>
            </a:r>
            <a:r>
              <a:rPr lang="en-US" sz="1500" dirty="0" err="1" smtClean="0"/>
              <a:t>sql</a:t>
            </a:r>
            <a:r>
              <a:rPr lang="en-US" sz="1500" dirty="0" smtClean="0"/>
              <a:t> database.</a:t>
            </a:r>
          </a:p>
          <a:p>
            <a:pPr>
              <a:buFont typeface="Wingdings" panose="05000000000000000000" pitchFamily="2" charset="2"/>
              <a:buChar char="à"/>
            </a:pPr>
            <a:r>
              <a:rPr lang="en-US" sz="1500" dirty="0" smtClean="0">
                <a:sym typeface="Wingdings" panose="05000000000000000000" pitchFamily="2" charset="2"/>
              </a:rPr>
              <a:t>Go to storage account  create container “input” and access is private upload file “cars.csv”. </a:t>
            </a:r>
          </a:p>
          <a:p>
            <a:pPr marL="0" indent="0">
              <a:buNone/>
            </a:pPr>
            <a:r>
              <a:rPr lang="en-US" sz="1500" dirty="0">
                <a:sym typeface="Wingdings" panose="05000000000000000000" pitchFamily="2" charset="2"/>
              </a:rPr>
              <a:t>url: </a:t>
            </a:r>
            <a:r>
              <a:rPr lang="en-US" sz="1500" dirty="0">
                <a:sym typeface="Wingdings" panose="05000000000000000000" pitchFamily="2" charset="2"/>
                <a:hlinkClick r:id="rId2"/>
              </a:rPr>
              <a:t>https://</a:t>
            </a:r>
            <a:r>
              <a:rPr lang="en-US" sz="1500" dirty="0" smtClean="0">
                <a:sym typeface="Wingdings" panose="05000000000000000000" pitchFamily="2" charset="2"/>
                <a:hlinkClick r:id="rId2"/>
              </a:rPr>
              <a:t>github.com/MarczakIO/azure4everyone-samples/tree/master/azure-data-factory-introduction</a:t>
            </a:r>
            <a:r>
              <a:rPr lang="en-US" sz="1500" dirty="0" smtClean="0">
                <a:sym typeface="Wingdings" panose="05000000000000000000" pitchFamily="2" charset="2"/>
              </a:rPr>
              <a:t>.</a:t>
            </a:r>
          </a:p>
          <a:p>
            <a:pPr marL="0" indent="0">
              <a:buNone/>
            </a:pPr>
            <a:r>
              <a:rPr lang="en-US" sz="1500" dirty="0" smtClean="0"/>
              <a:t>Demo:2</a:t>
            </a:r>
            <a:r>
              <a:rPr lang="en-US" sz="1500" dirty="0"/>
              <a:t> </a:t>
            </a:r>
            <a:r>
              <a:rPr lang="en-US" sz="1500" dirty="0" err="1" smtClean="0"/>
              <a:t>Perametrization</a:t>
            </a:r>
            <a:r>
              <a:rPr lang="en-US" sz="1500" dirty="0" smtClean="0"/>
              <a:t>:</a:t>
            </a:r>
          </a:p>
          <a:p>
            <a:pPr marL="0" indent="0">
              <a:buNone/>
            </a:pPr>
            <a:endParaRPr lang="en-US" sz="1500" dirty="0" smtClean="0"/>
          </a:p>
        </p:txBody>
      </p:sp>
      <p:pic>
        <p:nvPicPr>
          <p:cNvPr id="2" name="Picture 1"/>
          <p:cNvPicPr>
            <a:picLocks noChangeAspect="1"/>
          </p:cNvPicPr>
          <p:nvPr/>
        </p:nvPicPr>
        <p:blipFill>
          <a:blip r:embed="rId3"/>
          <a:stretch>
            <a:fillRect/>
          </a:stretch>
        </p:blipFill>
        <p:spPr>
          <a:xfrm>
            <a:off x="1648496" y="1930422"/>
            <a:ext cx="10595891" cy="3570265"/>
          </a:xfrm>
          <a:prstGeom prst="rect">
            <a:avLst/>
          </a:prstGeom>
        </p:spPr>
      </p:pic>
    </p:spTree>
    <p:extLst>
      <p:ext uri="{BB962C8B-B14F-4D97-AF65-F5344CB8AC3E}">
        <p14:creationId xmlns:p14="http://schemas.microsoft.com/office/powerpoint/2010/main" val="27264714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factory:</a:t>
            </a:r>
          </a:p>
          <a:p>
            <a:pPr marL="0" indent="0">
              <a:buNone/>
            </a:pPr>
            <a:r>
              <a:rPr lang="en-US" sz="1500" dirty="0" smtClean="0"/>
              <a:t>If you want to load another table with same scenario, we need to create one more copy activity. For suppose if we have 100 of source and destination we have to create 100 activities. That is not the best solution.</a:t>
            </a:r>
            <a:endParaRPr lang="en-US" sz="1500" dirty="0"/>
          </a:p>
        </p:txBody>
      </p:sp>
      <p:pic>
        <p:nvPicPr>
          <p:cNvPr id="2" name="Picture 1"/>
          <p:cNvPicPr>
            <a:picLocks noChangeAspect="1"/>
          </p:cNvPicPr>
          <p:nvPr/>
        </p:nvPicPr>
        <p:blipFill>
          <a:blip r:embed="rId2"/>
          <a:stretch>
            <a:fillRect/>
          </a:stretch>
        </p:blipFill>
        <p:spPr>
          <a:xfrm>
            <a:off x="791321" y="1474631"/>
            <a:ext cx="10716681" cy="5157989"/>
          </a:xfrm>
          <a:prstGeom prst="rect">
            <a:avLst/>
          </a:prstGeom>
        </p:spPr>
      </p:pic>
    </p:spTree>
    <p:extLst>
      <p:ext uri="{BB962C8B-B14F-4D97-AF65-F5344CB8AC3E}">
        <p14:creationId xmlns:p14="http://schemas.microsoft.com/office/powerpoint/2010/main" val="201848335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Parameterize: If we parameterized the dataset we don’t need to create that many activities. We need to pass dynamic value in the pipeline like cars.csv for cars table and planes.csv for planes table.</a:t>
            </a:r>
            <a:endParaRPr lang="en-US" sz="1500" dirty="0"/>
          </a:p>
        </p:txBody>
      </p:sp>
      <p:pic>
        <p:nvPicPr>
          <p:cNvPr id="4" name="Picture 3"/>
          <p:cNvPicPr>
            <a:picLocks noChangeAspect="1"/>
          </p:cNvPicPr>
          <p:nvPr/>
        </p:nvPicPr>
        <p:blipFill>
          <a:blip r:embed="rId2"/>
          <a:stretch>
            <a:fillRect/>
          </a:stretch>
        </p:blipFill>
        <p:spPr>
          <a:xfrm>
            <a:off x="976346" y="1530748"/>
            <a:ext cx="10346631" cy="4595772"/>
          </a:xfrm>
          <a:prstGeom prst="rect">
            <a:avLst/>
          </a:prstGeom>
        </p:spPr>
      </p:pic>
    </p:spTree>
    <p:extLst>
      <p:ext uri="{BB962C8B-B14F-4D97-AF65-F5344CB8AC3E}">
        <p14:creationId xmlns:p14="http://schemas.microsoft.com/office/powerpoint/2010/main" val="333944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Parameterize from the pipeline: </a:t>
            </a:r>
            <a:endParaRPr lang="en-US" sz="1500" dirty="0"/>
          </a:p>
        </p:txBody>
      </p:sp>
      <p:pic>
        <p:nvPicPr>
          <p:cNvPr id="2" name="Picture 1"/>
          <p:cNvPicPr>
            <a:picLocks noChangeAspect="1"/>
          </p:cNvPicPr>
          <p:nvPr/>
        </p:nvPicPr>
        <p:blipFill>
          <a:blip r:embed="rId2"/>
          <a:stretch>
            <a:fillRect/>
          </a:stretch>
        </p:blipFill>
        <p:spPr>
          <a:xfrm>
            <a:off x="52387" y="700087"/>
            <a:ext cx="12087225" cy="5457825"/>
          </a:xfrm>
          <a:prstGeom prst="rect">
            <a:avLst/>
          </a:prstGeom>
        </p:spPr>
      </p:pic>
    </p:spTree>
    <p:extLst>
      <p:ext uri="{BB962C8B-B14F-4D97-AF65-F5344CB8AC3E}">
        <p14:creationId xmlns:p14="http://schemas.microsoft.com/office/powerpoint/2010/main" val="25747848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455" y="103031"/>
            <a:ext cx="11784169" cy="6632620"/>
          </a:xfrm>
        </p:spPr>
        <p:txBody>
          <a:bodyPr>
            <a:normAutofit/>
          </a:bodyPr>
          <a:lstStyle/>
          <a:p>
            <a:pPr marL="0" indent="0">
              <a:buNone/>
            </a:pPr>
            <a:r>
              <a:rPr lang="en-US" sz="1500" dirty="0" smtClean="0"/>
              <a:t>select * from cars</a:t>
            </a:r>
          </a:p>
          <a:p>
            <a:pPr marL="0" indent="0">
              <a:buNone/>
            </a:pPr>
            <a:r>
              <a:rPr lang="en-US" sz="1500" dirty="0" smtClean="0"/>
              <a:t>select count(*) </a:t>
            </a:r>
            <a:r>
              <a:rPr lang="en-US" sz="1500" smtClean="0"/>
              <a:t>from cars </a:t>
            </a:r>
            <a:endParaRPr lang="en-US" sz="1500" dirty="0"/>
          </a:p>
        </p:txBody>
      </p:sp>
    </p:spTree>
    <p:extLst>
      <p:ext uri="{BB962C8B-B14F-4D97-AF65-F5344CB8AC3E}">
        <p14:creationId xmlns:p14="http://schemas.microsoft.com/office/powerpoint/2010/main" val="9294527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 Azure Data Bricks is one of the leading technologies in big data technologies.</a:t>
            </a:r>
          </a:p>
          <a:p>
            <a:pPr>
              <a:buFont typeface="Wingdings" panose="05000000000000000000" pitchFamily="2" charset="2"/>
              <a:buChar char="à"/>
            </a:pPr>
            <a:r>
              <a:rPr lang="en-US" sz="1500" dirty="0" smtClean="0">
                <a:sym typeface="Wingdings" panose="05000000000000000000" pitchFamily="2" charset="2"/>
              </a:rPr>
              <a:t>It is a big data technology that Microsoft brought one of the services in azure. </a:t>
            </a:r>
          </a:p>
          <a:p>
            <a:pPr>
              <a:buFont typeface="Wingdings" panose="05000000000000000000" pitchFamily="2" charset="2"/>
              <a:buChar char="à"/>
            </a:pPr>
            <a:r>
              <a:rPr lang="en-US" sz="1500" dirty="0" smtClean="0">
                <a:sym typeface="Wingdings" panose="05000000000000000000" pitchFamily="2" charset="2"/>
              </a:rPr>
              <a:t>It is very cool platform that is based on apache spark.</a:t>
            </a:r>
          </a:p>
          <a:p>
            <a:pPr>
              <a:buFont typeface="Wingdings" panose="05000000000000000000" pitchFamily="2" charset="2"/>
              <a:buChar char="à"/>
            </a:pPr>
            <a:r>
              <a:rPr lang="en-US" sz="1500" dirty="0" smtClean="0">
                <a:sym typeface="Wingdings" panose="05000000000000000000" pitchFamily="2" charset="2"/>
              </a:rPr>
              <a:t>Apache spark is one of the leading technologies in azure, so it really promises the fast transformation.</a:t>
            </a: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Since it is based on the apache spark, the following we will get.</a:t>
            </a:r>
          </a:p>
          <a:p>
            <a:pPr marL="342900" indent="-342900">
              <a:buAutoNum type="arabicParenR"/>
            </a:pPr>
            <a:r>
              <a:rPr lang="en-US" sz="1500" dirty="0" smtClean="0">
                <a:sym typeface="Wingdings" panose="05000000000000000000" pitchFamily="2" charset="2"/>
              </a:rPr>
              <a:t>Spark SQL </a:t>
            </a:r>
            <a:r>
              <a:rPr lang="en-US" sz="1500" dirty="0" err="1" smtClean="0">
                <a:sym typeface="Wingdings" panose="05000000000000000000" pitchFamily="2" charset="2"/>
              </a:rPr>
              <a:t>Dataframes</a:t>
            </a:r>
            <a:r>
              <a:rPr lang="en-US" sz="1500" dirty="0" smtClean="0">
                <a:sym typeface="Wingdings" panose="05000000000000000000" pitchFamily="2" charset="2"/>
              </a:rPr>
              <a:t>: This is library that allows you to work on your structure data.</a:t>
            </a:r>
          </a:p>
          <a:p>
            <a:pPr marL="342900" indent="-342900">
              <a:buAutoNum type="arabicParenR"/>
            </a:pPr>
            <a:r>
              <a:rPr lang="en-US" sz="1500" dirty="0" smtClean="0">
                <a:sym typeface="Wingdings" panose="05000000000000000000" pitchFamily="2" charset="2"/>
              </a:rPr>
              <a:t>Streaming: If you are doing IOT or live data. This is one of the example.</a:t>
            </a:r>
          </a:p>
          <a:p>
            <a:pPr marL="342900" indent="-342900">
              <a:buAutoNum type="arabicParenR"/>
            </a:pPr>
            <a:r>
              <a:rPr lang="en-US" sz="1500" dirty="0" smtClean="0">
                <a:sym typeface="Wingdings" panose="05000000000000000000" pitchFamily="2" charset="2"/>
              </a:rPr>
              <a:t>Machine Learning: </a:t>
            </a:r>
          </a:p>
          <a:p>
            <a:pPr marL="342900" indent="-342900">
              <a:buAutoNum type="arabicParenR"/>
            </a:pPr>
            <a:r>
              <a:rPr lang="en-US" sz="1500" dirty="0" err="1" smtClean="0">
                <a:sym typeface="Wingdings" panose="05000000000000000000" pitchFamily="2" charset="2"/>
              </a:rPr>
              <a:t>Grafx</a:t>
            </a:r>
            <a:r>
              <a:rPr lang="en-US" sz="1500" dirty="0" smtClean="0">
                <a:sym typeface="Wingdings" panose="05000000000000000000" pitchFamily="2" charset="2"/>
              </a:rPr>
              <a:t>: Social media site we use this one.</a:t>
            </a:r>
          </a:p>
          <a:p>
            <a:pPr marL="0" indent="0">
              <a:buNone/>
            </a:pPr>
            <a:r>
              <a:rPr lang="en-US" sz="1500" dirty="0" smtClean="0">
                <a:sym typeface="Wingdings" panose="05000000000000000000" pitchFamily="2" charset="2"/>
              </a:rPr>
              <a:t>Everything is based on spark core </a:t>
            </a:r>
            <a:r>
              <a:rPr lang="en-US" sz="1500" dirty="0" err="1" smtClean="0">
                <a:sym typeface="Wingdings" panose="05000000000000000000" pitchFamily="2" charset="2"/>
              </a:rPr>
              <a:t>api</a:t>
            </a:r>
            <a:r>
              <a:rPr lang="en-US" sz="1500" dirty="0" smtClean="0">
                <a:sym typeface="Wingdings" panose="05000000000000000000" pitchFamily="2" charset="2"/>
              </a:rPr>
              <a:t>, which means we can use R, SQL,  Python, </a:t>
            </a:r>
            <a:r>
              <a:rPr lang="en-US" sz="1500" dirty="0" err="1" smtClean="0">
                <a:sym typeface="Wingdings" panose="05000000000000000000" pitchFamily="2" charset="2"/>
              </a:rPr>
              <a:t>Scala</a:t>
            </a:r>
            <a:r>
              <a:rPr lang="en-US" sz="1500" dirty="0" smtClean="0">
                <a:sym typeface="Wingdings" panose="05000000000000000000" pitchFamily="2" charset="2"/>
              </a:rPr>
              <a:t>, or Java.</a:t>
            </a:r>
          </a:p>
        </p:txBody>
      </p:sp>
      <p:pic>
        <p:nvPicPr>
          <p:cNvPr id="2" name="Picture 1"/>
          <p:cNvPicPr>
            <a:picLocks noChangeAspect="1"/>
          </p:cNvPicPr>
          <p:nvPr/>
        </p:nvPicPr>
        <p:blipFill>
          <a:blip r:embed="rId2"/>
          <a:stretch>
            <a:fillRect/>
          </a:stretch>
        </p:blipFill>
        <p:spPr>
          <a:xfrm>
            <a:off x="5357612" y="3580327"/>
            <a:ext cx="5614182" cy="2901602"/>
          </a:xfrm>
          <a:prstGeom prst="rect">
            <a:avLst/>
          </a:prstGeom>
        </p:spPr>
      </p:pic>
    </p:spTree>
    <p:extLst>
      <p:ext uri="{BB962C8B-B14F-4D97-AF65-F5344CB8AC3E}">
        <p14:creationId xmlns:p14="http://schemas.microsoft.com/office/powerpoint/2010/main" val="143031001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p>
          <a:p>
            <a:pPr marL="0" indent="0">
              <a:buNone/>
            </a:pPr>
            <a:r>
              <a:rPr lang="en-US" sz="1500" dirty="0" smtClean="0"/>
              <a:t>Workspace: where you and your team work together.</a:t>
            </a:r>
          </a:p>
          <a:p>
            <a:pPr marL="0" indent="0">
              <a:buNone/>
            </a:pPr>
            <a:r>
              <a:rPr lang="en-US" sz="1500" dirty="0" smtClean="0"/>
              <a:t>Workflows: If you have multiple scripts we can combine them in work flows. Nesting the scripts, scripts call another scripts etc.. Simply </a:t>
            </a:r>
            <a:r>
              <a:rPr lang="en-US" sz="1500" dirty="0" err="1" smtClean="0"/>
              <a:t>etl</a:t>
            </a:r>
            <a:r>
              <a:rPr lang="en-US" sz="1500" dirty="0" smtClean="0"/>
              <a:t>.</a:t>
            </a:r>
          </a:p>
          <a:p>
            <a:pPr marL="0" indent="0">
              <a:buNone/>
            </a:pPr>
            <a:r>
              <a:rPr lang="en-US" sz="1500" dirty="0" smtClean="0"/>
              <a:t>DBIO: </a:t>
            </a:r>
            <a:r>
              <a:rPr lang="en-US" sz="1500" dirty="0" err="1" smtClean="0"/>
              <a:t>Databricks</a:t>
            </a:r>
            <a:r>
              <a:rPr lang="en-US" sz="1500" dirty="0" smtClean="0"/>
              <a:t> input output library. This allows you to easily connect multiple services in azure.</a:t>
            </a:r>
          </a:p>
          <a:p>
            <a:pPr marL="0" indent="0">
              <a:buNone/>
            </a:pPr>
            <a:r>
              <a:rPr lang="en-US" sz="1500" b="1" dirty="0" smtClean="0"/>
              <a:t>Data Bricks server less</a:t>
            </a:r>
            <a:r>
              <a:rPr lang="en-US" sz="1500" dirty="0" smtClean="0"/>
              <a:t>: We can get servers very quickly. Like cluster </a:t>
            </a:r>
            <a:r>
              <a:rPr lang="en-US" sz="1500" dirty="0" err="1" smtClean="0"/>
              <a:t>managemet</a:t>
            </a:r>
            <a:r>
              <a:rPr lang="en-US" sz="1500" dirty="0" smtClean="0"/>
              <a:t>.</a:t>
            </a:r>
          </a:p>
          <a:p>
            <a:pPr marL="0" indent="0">
              <a:buNone/>
            </a:pPr>
            <a:r>
              <a:rPr lang="en-US" sz="1500" dirty="0" smtClean="0"/>
              <a:t>Enterprise security: </a:t>
            </a:r>
            <a:r>
              <a:rPr lang="en-US" sz="1500" dirty="0" err="1" smtClean="0"/>
              <a:t>databricks</a:t>
            </a:r>
            <a:r>
              <a:rPr lang="en-US" sz="1500" dirty="0" smtClean="0"/>
              <a:t> well integrated with azure and azure AD. So roles and role binding and </a:t>
            </a:r>
            <a:r>
              <a:rPr lang="en-US" sz="1500" dirty="0" err="1" smtClean="0"/>
              <a:t>mfa</a:t>
            </a:r>
            <a:r>
              <a:rPr lang="en-US" sz="1500" dirty="0" smtClean="0"/>
              <a:t> is possible.</a:t>
            </a:r>
            <a:endParaRPr lang="en-US" sz="1500" dirty="0"/>
          </a:p>
        </p:txBody>
      </p:sp>
      <p:pic>
        <p:nvPicPr>
          <p:cNvPr id="2" name="Picture 1"/>
          <p:cNvPicPr>
            <a:picLocks noChangeAspect="1"/>
          </p:cNvPicPr>
          <p:nvPr/>
        </p:nvPicPr>
        <p:blipFill>
          <a:blip r:embed="rId2"/>
          <a:stretch>
            <a:fillRect/>
          </a:stretch>
        </p:blipFill>
        <p:spPr>
          <a:xfrm>
            <a:off x="4388007" y="2146345"/>
            <a:ext cx="5038725" cy="4486275"/>
          </a:xfrm>
          <a:prstGeom prst="rect">
            <a:avLst/>
          </a:prstGeom>
        </p:spPr>
      </p:pic>
    </p:spTree>
    <p:extLst>
      <p:ext uri="{BB962C8B-B14F-4D97-AF65-F5344CB8AC3E}">
        <p14:creationId xmlns:p14="http://schemas.microsoft.com/office/powerpoint/2010/main" val="267435873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endParaRPr lang="en-US" sz="1500" dirty="0"/>
          </a:p>
        </p:txBody>
      </p:sp>
      <p:pic>
        <p:nvPicPr>
          <p:cNvPr id="4" name="Picture 3"/>
          <p:cNvPicPr>
            <a:picLocks noChangeAspect="1"/>
          </p:cNvPicPr>
          <p:nvPr/>
        </p:nvPicPr>
        <p:blipFill>
          <a:blip r:embed="rId2"/>
          <a:stretch>
            <a:fillRect/>
          </a:stretch>
        </p:blipFill>
        <p:spPr>
          <a:xfrm>
            <a:off x="914400" y="484390"/>
            <a:ext cx="10587037" cy="6016422"/>
          </a:xfrm>
          <a:prstGeom prst="rect">
            <a:avLst/>
          </a:prstGeom>
        </p:spPr>
      </p:pic>
    </p:spTree>
    <p:extLst>
      <p:ext uri="{BB962C8B-B14F-4D97-AF65-F5344CB8AC3E}">
        <p14:creationId xmlns:p14="http://schemas.microsoft.com/office/powerpoint/2010/main" val="319688712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p>
          <a:p>
            <a:pPr marL="0" indent="0">
              <a:buNone/>
            </a:pPr>
            <a:r>
              <a:rPr lang="en-US" sz="1500" dirty="0" smtClean="0"/>
              <a:t>Scenario: </a:t>
            </a:r>
            <a:endParaRPr lang="en-US" sz="1500" dirty="0"/>
          </a:p>
        </p:txBody>
      </p:sp>
      <p:pic>
        <p:nvPicPr>
          <p:cNvPr id="2" name="Picture 1"/>
          <p:cNvPicPr>
            <a:picLocks noChangeAspect="1"/>
          </p:cNvPicPr>
          <p:nvPr/>
        </p:nvPicPr>
        <p:blipFill>
          <a:blip r:embed="rId2"/>
          <a:stretch>
            <a:fillRect/>
          </a:stretch>
        </p:blipFill>
        <p:spPr>
          <a:xfrm>
            <a:off x="425003" y="1235268"/>
            <a:ext cx="11085825" cy="4916473"/>
          </a:xfrm>
          <a:prstGeom prst="rect">
            <a:avLst/>
          </a:prstGeom>
        </p:spPr>
      </p:pic>
    </p:spTree>
    <p:extLst>
      <p:ext uri="{BB962C8B-B14F-4D97-AF65-F5344CB8AC3E}">
        <p14:creationId xmlns:p14="http://schemas.microsoft.com/office/powerpoint/2010/main" val="340340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152862</TotalTime>
  <Words>10820</Words>
  <Application>Microsoft Office PowerPoint</Application>
  <PresentationFormat>Widescreen</PresentationFormat>
  <Paragraphs>1386</Paragraphs>
  <Slides>177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177</vt:i4>
      </vt:variant>
    </vt:vector>
  </HeadingPairs>
  <TitlesOfParts>
    <vt:vector size="182" baseType="lpstr">
      <vt:lpstr>Arial</vt:lpstr>
      <vt:lpstr>Calibri</vt:lpstr>
      <vt:lpstr>Calibri Light</vt:lpstr>
      <vt:lpstr>Wingdings</vt:lpstr>
      <vt:lpstr>Office Theme</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262</cp:revision>
  <dcterms:created xsi:type="dcterms:W3CDTF">2022-03-22T09:51:27Z</dcterms:created>
  <dcterms:modified xsi:type="dcterms:W3CDTF">2023-04-13T01:22:14Z</dcterms:modified>
</cp:coreProperties>
</file>